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61.jpg" ContentType="image/jpeg"/>
  <Override PartName="/ppt/notesSlides/notesSlide3.xml" ContentType="application/vnd.openxmlformats-officedocument.presentationml.notesSlide+xml"/>
  <Override PartName="/ppt/media/image62.jp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63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7"/>
  </p:notesMasterIdLst>
  <p:handoutMasterIdLst>
    <p:handoutMasterId r:id="rId58"/>
  </p:handoutMasterIdLst>
  <p:sldIdLst>
    <p:sldId id="256" r:id="rId5"/>
    <p:sldId id="293" r:id="rId6"/>
    <p:sldId id="261" r:id="rId7"/>
    <p:sldId id="294" r:id="rId8"/>
    <p:sldId id="263" r:id="rId9"/>
    <p:sldId id="295" r:id="rId10"/>
    <p:sldId id="265" r:id="rId11"/>
    <p:sldId id="266" r:id="rId12"/>
    <p:sldId id="267" r:id="rId13"/>
    <p:sldId id="29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97" r:id="rId22"/>
    <p:sldId id="298" r:id="rId23"/>
    <p:sldId id="278" r:id="rId24"/>
    <p:sldId id="299" r:id="rId25"/>
    <p:sldId id="280" r:id="rId26"/>
    <p:sldId id="281" r:id="rId27"/>
    <p:sldId id="282" r:id="rId28"/>
    <p:sldId id="283" r:id="rId29"/>
    <p:sldId id="284" r:id="rId30"/>
    <p:sldId id="285" r:id="rId31"/>
    <p:sldId id="300" r:id="rId32"/>
    <p:sldId id="287" r:id="rId33"/>
    <p:sldId id="288" r:id="rId34"/>
    <p:sldId id="289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258" r:id="rId46"/>
    <p:sldId id="290" r:id="rId47"/>
    <p:sldId id="264" r:id="rId48"/>
    <p:sldId id="291" r:id="rId49"/>
    <p:sldId id="268" r:id="rId50"/>
    <p:sldId id="286" r:id="rId51"/>
    <p:sldId id="262" r:id="rId52"/>
    <p:sldId id="292" r:id="rId53"/>
    <p:sldId id="279" r:id="rId54"/>
    <p:sldId id="260" r:id="rId55"/>
    <p:sldId id="276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103" d="100"/>
          <a:sy n="103" d="100"/>
        </p:scale>
        <p:origin x="912" y="10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10/1/2024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10/1/2024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01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461911" y="381636"/>
            <a:ext cx="3728487" cy="49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C9B99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0070C0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‹#›</a:t>
            </a:fld>
            <a:endParaRPr lang="en-US" spc="-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1050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1201" y="4495800"/>
            <a:ext cx="8739823" cy="1524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1" y="533400"/>
            <a:ext cx="8739823" cy="376767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10/1/2024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‹#›</a:t>
            </a:fld>
            <a:endParaRPr lang="en-US" spc="-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5584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C9B991"/>
                </a:solidFill>
                <a:latin typeface="Tahoma"/>
                <a:cs typeface="Tahom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‹#›</a:t>
            </a:fld>
            <a:endParaRPr lang="en-US" spc="-5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636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  <p:sldLayoutId id="2147483705" r:id="rId14"/>
    <p:sldLayoutId id="2147483706" r:id="rId15"/>
    <p:sldLayoutId id="2147483707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Basic  visualization </a:t>
            </a:r>
            <a:r>
              <a:rPr lang="en-US"/>
              <a:t>using tableau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6431" y="1181219"/>
            <a:ext cx="6525054" cy="478596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38772" y="1950253"/>
            <a:ext cx="6856292" cy="1045927"/>
          </a:xfrm>
          <a:prstGeom prst="rect">
            <a:avLst/>
          </a:prstGeom>
        </p:spPr>
        <p:txBody>
          <a:bodyPr vert="horz" wrap="square" lIns="0" tIns="121412" rIns="0" bIns="0" rtlCol="0" anchor="ctr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Connect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8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10</a:t>
            </a:fld>
            <a:endParaRPr spc="-25" dirty="0"/>
          </a:p>
        </p:txBody>
      </p:sp>
      <p:sp>
        <p:nvSpPr>
          <p:cNvPr id="6" name="object 6"/>
          <p:cNvSpPr/>
          <p:nvPr/>
        </p:nvSpPr>
        <p:spPr>
          <a:xfrm>
            <a:off x="1959428" y="1066798"/>
            <a:ext cx="1938020" cy="4986020"/>
          </a:xfrm>
          <a:custGeom>
            <a:avLst/>
            <a:gdLst/>
            <a:ahLst/>
            <a:cxnLst/>
            <a:rect l="l" t="t" r="r" b="b"/>
            <a:pathLst>
              <a:path w="1938020" h="4986020">
                <a:moveTo>
                  <a:pt x="0" y="322950"/>
                </a:moveTo>
                <a:lnTo>
                  <a:pt x="3501" y="275226"/>
                </a:lnTo>
                <a:lnTo>
                  <a:pt x="13673" y="229677"/>
                </a:lnTo>
                <a:lnTo>
                  <a:pt x="30015" y="186802"/>
                </a:lnTo>
                <a:lnTo>
                  <a:pt x="52029" y="147100"/>
                </a:lnTo>
                <a:lnTo>
                  <a:pt x="79214" y="111071"/>
                </a:lnTo>
                <a:lnTo>
                  <a:pt x="111071" y="79214"/>
                </a:lnTo>
                <a:lnTo>
                  <a:pt x="147100" y="52029"/>
                </a:lnTo>
                <a:lnTo>
                  <a:pt x="186802" y="30015"/>
                </a:lnTo>
                <a:lnTo>
                  <a:pt x="229677" y="13673"/>
                </a:lnTo>
                <a:lnTo>
                  <a:pt x="275226" y="3501"/>
                </a:lnTo>
                <a:lnTo>
                  <a:pt x="322950" y="0"/>
                </a:lnTo>
                <a:lnTo>
                  <a:pt x="1614707" y="0"/>
                </a:lnTo>
                <a:lnTo>
                  <a:pt x="1662430" y="3501"/>
                </a:lnTo>
                <a:lnTo>
                  <a:pt x="1707979" y="13673"/>
                </a:lnTo>
                <a:lnTo>
                  <a:pt x="1750854" y="30015"/>
                </a:lnTo>
                <a:lnTo>
                  <a:pt x="1790556" y="52029"/>
                </a:lnTo>
                <a:lnTo>
                  <a:pt x="1826585" y="79214"/>
                </a:lnTo>
                <a:lnTo>
                  <a:pt x="1858442" y="111071"/>
                </a:lnTo>
                <a:lnTo>
                  <a:pt x="1885627" y="147100"/>
                </a:lnTo>
                <a:lnTo>
                  <a:pt x="1907641" y="186802"/>
                </a:lnTo>
                <a:lnTo>
                  <a:pt x="1923983" y="229677"/>
                </a:lnTo>
                <a:lnTo>
                  <a:pt x="1934155" y="275226"/>
                </a:lnTo>
                <a:lnTo>
                  <a:pt x="1937657" y="322950"/>
                </a:lnTo>
                <a:lnTo>
                  <a:pt x="1937657" y="4662707"/>
                </a:lnTo>
                <a:lnTo>
                  <a:pt x="1934155" y="4710430"/>
                </a:lnTo>
                <a:lnTo>
                  <a:pt x="1923983" y="4755979"/>
                </a:lnTo>
                <a:lnTo>
                  <a:pt x="1907641" y="4798854"/>
                </a:lnTo>
                <a:lnTo>
                  <a:pt x="1885627" y="4838556"/>
                </a:lnTo>
                <a:lnTo>
                  <a:pt x="1858442" y="4874585"/>
                </a:lnTo>
                <a:lnTo>
                  <a:pt x="1826585" y="4906442"/>
                </a:lnTo>
                <a:lnTo>
                  <a:pt x="1790556" y="4933627"/>
                </a:lnTo>
                <a:lnTo>
                  <a:pt x="1750854" y="4955641"/>
                </a:lnTo>
                <a:lnTo>
                  <a:pt x="1707979" y="4971983"/>
                </a:lnTo>
                <a:lnTo>
                  <a:pt x="1662430" y="4982155"/>
                </a:lnTo>
                <a:lnTo>
                  <a:pt x="1614707" y="4985657"/>
                </a:lnTo>
                <a:lnTo>
                  <a:pt x="322950" y="4985657"/>
                </a:lnTo>
                <a:lnTo>
                  <a:pt x="275226" y="4982155"/>
                </a:lnTo>
                <a:lnTo>
                  <a:pt x="229677" y="4971983"/>
                </a:lnTo>
                <a:lnTo>
                  <a:pt x="186802" y="4955641"/>
                </a:lnTo>
                <a:lnTo>
                  <a:pt x="147100" y="4933627"/>
                </a:lnTo>
                <a:lnTo>
                  <a:pt x="111071" y="4906442"/>
                </a:lnTo>
                <a:lnTo>
                  <a:pt x="79214" y="4874585"/>
                </a:lnTo>
                <a:lnTo>
                  <a:pt x="52029" y="4838556"/>
                </a:lnTo>
                <a:lnTo>
                  <a:pt x="30015" y="4798854"/>
                </a:lnTo>
                <a:lnTo>
                  <a:pt x="13673" y="4755979"/>
                </a:lnTo>
                <a:lnTo>
                  <a:pt x="3501" y="4710430"/>
                </a:lnTo>
                <a:lnTo>
                  <a:pt x="0" y="4662707"/>
                </a:lnTo>
                <a:lnTo>
                  <a:pt x="0" y="322950"/>
                </a:lnTo>
                <a:close/>
              </a:path>
            </a:pathLst>
          </a:custGeom>
          <a:ln w="38100">
            <a:solidFill>
              <a:srgbClr val="AD94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0434" y="-107449"/>
            <a:ext cx="3979545" cy="136704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75" dirty="0"/>
              <a:t> </a:t>
            </a:r>
            <a:r>
              <a:rPr dirty="0"/>
              <a:t>Sources</a:t>
            </a:r>
            <a:r>
              <a:rPr spc="-65" dirty="0"/>
              <a:t> </a:t>
            </a:r>
            <a:r>
              <a:rPr spc="-40" dirty="0"/>
              <a:t>Types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12"/>
          </p:nvPr>
        </p:nvSpPr>
        <p:spPr>
          <a:xfrm>
            <a:off x="10134600" y="6455556"/>
            <a:ext cx="2819400" cy="1667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spcBef>
                <a:spcPts val="100"/>
              </a:spcBef>
            </a:pPr>
            <a:fld id="{81D60167-4931-47E6-BA6A-407CBD079E47}" type="slidenum">
              <a:rPr spc="-25" dirty="0"/>
              <a:pPr marL="38100">
                <a:spcBef>
                  <a:spcPts val="100"/>
                </a:spcBef>
              </a:pPr>
              <a:t>11</a:t>
            </a:fld>
            <a:endParaRPr spc="-25" dirty="0"/>
          </a:p>
        </p:txBody>
      </p:sp>
      <p:sp>
        <p:nvSpPr>
          <p:cNvPr id="5" name="object 5"/>
          <p:cNvSpPr/>
          <p:nvPr/>
        </p:nvSpPr>
        <p:spPr>
          <a:xfrm>
            <a:off x="2220870" y="2768417"/>
            <a:ext cx="1565910" cy="609600"/>
          </a:xfrm>
          <a:custGeom>
            <a:avLst/>
            <a:gdLst/>
            <a:ahLst/>
            <a:cxnLst/>
            <a:rect l="l" t="t" r="r" b="b"/>
            <a:pathLst>
              <a:path w="1565910" h="609600">
                <a:moveTo>
                  <a:pt x="0" y="0"/>
                </a:moveTo>
                <a:lnTo>
                  <a:pt x="1565729" y="0"/>
                </a:lnTo>
                <a:lnTo>
                  <a:pt x="1565729" y="609205"/>
                </a:lnTo>
                <a:lnTo>
                  <a:pt x="0" y="6092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B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220870" y="2768418"/>
            <a:ext cx="1565910" cy="424475"/>
          </a:xfrm>
          <a:prstGeom prst="rect">
            <a:avLst/>
          </a:prstGeom>
          <a:solidFill>
            <a:srgbClr val="C9B991"/>
          </a:solidFill>
        </p:spPr>
        <p:txBody>
          <a:bodyPr vert="horz" wrap="square" lIns="0" tIns="161290" rIns="0" bIns="0" rtlCol="0">
            <a:spAutoFit/>
          </a:bodyPr>
          <a:lstStyle/>
          <a:p>
            <a:pPr marL="144780">
              <a:spcBef>
                <a:spcPts val="1270"/>
              </a:spcBef>
            </a:pPr>
            <a:r>
              <a:rPr sz="1700" spc="-10" dirty="0">
                <a:latin typeface="Tahoma"/>
                <a:cs typeface="Tahoma"/>
              </a:rPr>
              <a:t>Spreadsheets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20870" y="3377623"/>
            <a:ext cx="1565910" cy="933450"/>
          </a:xfrm>
          <a:custGeom>
            <a:avLst/>
            <a:gdLst/>
            <a:ahLst/>
            <a:cxnLst/>
            <a:rect l="l" t="t" r="r" b="b"/>
            <a:pathLst>
              <a:path w="1565910" h="933450">
                <a:moveTo>
                  <a:pt x="0" y="0"/>
                </a:moveTo>
                <a:lnTo>
                  <a:pt x="1565729" y="0"/>
                </a:lnTo>
                <a:lnTo>
                  <a:pt x="1565729" y="933300"/>
                </a:lnTo>
                <a:lnTo>
                  <a:pt x="0" y="933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EAE8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14520" y="3371274"/>
            <a:ext cx="1578610" cy="566181"/>
          </a:xfrm>
          <a:prstGeom prst="rect">
            <a:avLst/>
          </a:prstGeom>
          <a:solidFill>
            <a:srgbClr val="EAE8E8">
              <a:alpha val="90199"/>
            </a:srgbClr>
          </a:solidFill>
        </p:spPr>
        <p:txBody>
          <a:bodyPr vert="horz" wrap="square" lIns="0" tIns="103505" rIns="0" bIns="0" rtlCol="0">
            <a:spAutoFit/>
          </a:bodyPr>
          <a:lstStyle/>
          <a:p>
            <a:pPr marL="267970" marR="179705" indent="-171450">
              <a:lnSpc>
                <a:spcPts val="1800"/>
              </a:lnSpc>
              <a:spcBef>
                <a:spcPts val="815"/>
              </a:spcBef>
              <a:buChar char="•"/>
              <a:tabLst>
                <a:tab pos="267970" algn="l"/>
              </a:tabLst>
            </a:pPr>
            <a:r>
              <a:rPr sz="1700" dirty="0">
                <a:latin typeface="Tahoma"/>
                <a:cs typeface="Tahoma"/>
              </a:rPr>
              <a:t>Excel</a:t>
            </a:r>
            <a:r>
              <a:rPr sz="1700" spc="-40" dirty="0">
                <a:latin typeface="Tahoma"/>
                <a:cs typeface="Tahoma"/>
              </a:rPr>
              <a:t> </a:t>
            </a:r>
            <a:r>
              <a:rPr sz="1700" dirty="0">
                <a:latin typeface="Tahoma"/>
                <a:cs typeface="Tahoma"/>
              </a:rPr>
              <a:t>or</a:t>
            </a:r>
            <a:r>
              <a:rPr sz="1700" spc="-35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csv </a:t>
            </a:r>
            <a:r>
              <a:rPr sz="1700" spc="-20" dirty="0">
                <a:latin typeface="Tahoma"/>
                <a:cs typeface="Tahoma"/>
              </a:rPr>
              <a:t>file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05802" y="2768417"/>
            <a:ext cx="1565910" cy="609600"/>
          </a:xfrm>
          <a:custGeom>
            <a:avLst/>
            <a:gdLst/>
            <a:ahLst/>
            <a:cxnLst/>
            <a:rect l="l" t="t" r="r" b="b"/>
            <a:pathLst>
              <a:path w="1565910" h="609600">
                <a:moveTo>
                  <a:pt x="0" y="0"/>
                </a:moveTo>
                <a:lnTo>
                  <a:pt x="1565729" y="0"/>
                </a:lnTo>
                <a:lnTo>
                  <a:pt x="1565729" y="609205"/>
                </a:lnTo>
                <a:lnTo>
                  <a:pt x="0" y="6092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B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05802" y="2768418"/>
            <a:ext cx="1565910" cy="540533"/>
          </a:xfrm>
          <a:prstGeom prst="rect">
            <a:avLst/>
          </a:prstGeom>
          <a:solidFill>
            <a:srgbClr val="C9B991"/>
          </a:solidFill>
        </p:spPr>
        <p:txBody>
          <a:bodyPr vert="horz" wrap="square" lIns="0" tIns="78105" rIns="0" bIns="0" rtlCol="0">
            <a:spAutoFit/>
          </a:bodyPr>
          <a:lstStyle/>
          <a:p>
            <a:pPr marL="290195" marR="283210" indent="27940">
              <a:lnSpc>
                <a:spcPts val="1800"/>
              </a:lnSpc>
              <a:spcBef>
                <a:spcPts val="615"/>
              </a:spcBef>
            </a:pPr>
            <a:r>
              <a:rPr sz="1700" spc="-10" dirty="0">
                <a:latin typeface="Tahoma"/>
                <a:cs typeface="Tahoma"/>
              </a:rPr>
              <a:t>Relational Databases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005802" y="3377623"/>
            <a:ext cx="1565910" cy="933450"/>
          </a:xfrm>
          <a:custGeom>
            <a:avLst/>
            <a:gdLst/>
            <a:ahLst/>
            <a:cxnLst/>
            <a:rect l="l" t="t" r="r" b="b"/>
            <a:pathLst>
              <a:path w="1565910" h="933450">
                <a:moveTo>
                  <a:pt x="0" y="0"/>
                </a:moveTo>
                <a:lnTo>
                  <a:pt x="1565729" y="0"/>
                </a:lnTo>
                <a:lnTo>
                  <a:pt x="1565729" y="933300"/>
                </a:lnTo>
                <a:lnTo>
                  <a:pt x="0" y="933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EAE8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999452" y="3371274"/>
            <a:ext cx="1578610" cy="566181"/>
          </a:xfrm>
          <a:prstGeom prst="rect">
            <a:avLst/>
          </a:prstGeom>
          <a:solidFill>
            <a:srgbClr val="EAE8E8">
              <a:alpha val="90199"/>
            </a:srgbClr>
          </a:solidFill>
        </p:spPr>
        <p:txBody>
          <a:bodyPr vert="horz" wrap="square" lIns="0" tIns="103505" rIns="0" bIns="0" rtlCol="0">
            <a:spAutoFit/>
          </a:bodyPr>
          <a:lstStyle/>
          <a:p>
            <a:pPr marL="267970" marR="385445" indent="-171450">
              <a:lnSpc>
                <a:spcPts val="1800"/>
              </a:lnSpc>
              <a:spcBef>
                <a:spcPts val="815"/>
              </a:spcBef>
              <a:buChar char="•"/>
              <a:tabLst>
                <a:tab pos="267970" algn="l"/>
              </a:tabLst>
            </a:pPr>
            <a:r>
              <a:rPr sz="1700" dirty="0">
                <a:latin typeface="Tahoma"/>
                <a:cs typeface="Tahoma"/>
              </a:rPr>
              <a:t>MySQL</a:t>
            </a:r>
            <a:r>
              <a:rPr sz="1700" spc="-65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or </a:t>
            </a:r>
            <a:r>
              <a:rPr sz="1700" spc="-10" dirty="0">
                <a:latin typeface="Tahoma"/>
                <a:cs typeface="Tahoma"/>
              </a:rPr>
              <a:t>Oracle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790735" y="2768417"/>
            <a:ext cx="1565910" cy="609600"/>
          </a:xfrm>
          <a:custGeom>
            <a:avLst/>
            <a:gdLst/>
            <a:ahLst/>
            <a:cxnLst/>
            <a:rect l="l" t="t" r="r" b="b"/>
            <a:pathLst>
              <a:path w="1565910" h="609600">
                <a:moveTo>
                  <a:pt x="0" y="0"/>
                </a:moveTo>
                <a:lnTo>
                  <a:pt x="1565729" y="0"/>
                </a:lnTo>
                <a:lnTo>
                  <a:pt x="1565729" y="609205"/>
                </a:lnTo>
                <a:lnTo>
                  <a:pt x="0" y="6092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B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790735" y="2768418"/>
            <a:ext cx="1565910" cy="424475"/>
          </a:xfrm>
          <a:prstGeom prst="rect">
            <a:avLst/>
          </a:prstGeom>
          <a:solidFill>
            <a:srgbClr val="C9B991"/>
          </a:solidFill>
        </p:spPr>
        <p:txBody>
          <a:bodyPr vert="horz" wrap="square" lIns="0" tIns="161290" rIns="0" bIns="0" rtlCol="0">
            <a:spAutoFit/>
          </a:bodyPr>
          <a:lstStyle/>
          <a:p>
            <a:pPr marL="258445">
              <a:spcBef>
                <a:spcPts val="1270"/>
              </a:spcBef>
            </a:pPr>
            <a:r>
              <a:rPr sz="1700" dirty="0">
                <a:latin typeface="Tahoma"/>
                <a:cs typeface="Tahoma"/>
              </a:rPr>
              <a:t>Cloud</a:t>
            </a:r>
            <a:r>
              <a:rPr sz="1700" spc="-40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Data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90735" y="3377623"/>
            <a:ext cx="1565910" cy="933450"/>
          </a:xfrm>
          <a:custGeom>
            <a:avLst/>
            <a:gdLst/>
            <a:ahLst/>
            <a:cxnLst/>
            <a:rect l="l" t="t" r="r" b="b"/>
            <a:pathLst>
              <a:path w="1565910" h="933450">
                <a:moveTo>
                  <a:pt x="0" y="0"/>
                </a:moveTo>
                <a:lnTo>
                  <a:pt x="1565729" y="0"/>
                </a:lnTo>
                <a:lnTo>
                  <a:pt x="1565729" y="933300"/>
                </a:lnTo>
                <a:lnTo>
                  <a:pt x="0" y="933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EAE8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784385" y="3371274"/>
            <a:ext cx="1578610" cy="808491"/>
          </a:xfrm>
          <a:prstGeom prst="rect">
            <a:avLst/>
          </a:prstGeom>
          <a:solidFill>
            <a:srgbClr val="EAE8E8">
              <a:alpha val="90199"/>
            </a:srgbClr>
          </a:solidFill>
        </p:spPr>
        <p:txBody>
          <a:bodyPr vert="horz" wrap="square" lIns="0" tIns="93345" rIns="0" bIns="0" rtlCol="0">
            <a:spAutoFit/>
          </a:bodyPr>
          <a:lstStyle/>
          <a:p>
            <a:pPr marL="267970" marR="438784" indent="-171450">
              <a:lnSpc>
                <a:spcPct val="91200"/>
              </a:lnSpc>
              <a:spcBef>
                <a:spcPts val="735"/>
              </a:spcBef>
              <a:buChar char="•"/>
              <a:tabLst>
                <a:tab pos="267970" algn="l"/>
              </a:tabLst>
            </a:pPr>
            <a:r>
              <a:rPr sz="1700" dirty="0">
                <a:latin typeface="Tahoma"/>
                <a:cs typeface="Tahoma"/>
              </a:rPr>
              <a:t>AWS</a:t>
            </a:r>
            <a:r>
              <a:rPr sz="1700" spc="-85" dirty="0">
                <a:latin typeface="Tahoma"/>
                <a:cs typeface="Tahoma"/>
              </a:rPr>
              <a:t> </a:t>
            </a:r>
            <a:r>
              <a:rPr sz="1700" spc="-25" dirty="0">
                <a:latin typeface="Tahoma"/>
                <a:cs typeface="Tahoma"/>
              </a:rPr>
              <a:t>or </a:t>
            </a:r>
            <a:r>
              <a:rPr sz="1700" spc="-10" dirty="0">
                <a:latin typeface="Tahoma"/>
                <a:cs typeface="Tahoma"/>
              </a:rPr>
              <a:t>Microsoft Azure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575665" y="2768417"/>
            <a:ext cx="1565910" cy="609600"/>
          </a:xfrm>
          <a:custGeom>
            <a:avLst/>
            <a:gdLst/>
            <a:ahLst/>
            <a:cxnLst/>
            <a:rect l="l" t="t" r="r" b="b"/>
            <a:pathLst>
              <a:path w="1565909" h="609600">
                <a:moveTo>
                  <a:pt x="0" y="0"/>
                </a:moveTo>
                <a:lnTo>
                  <a:pt x="1565729" y="0"/>
                </a:lnTo>
                <a:lnTo>
                  <a:pt x="1565729" y="609205"/>
                </a:lnTo>
                <a:lnTo>
                  <a:pt x="0" y="60920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C4B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575665" y="2768418"/>
            <a:ext cx="1565910" cy="540533"/>
          </a:xfrm>
          <a:prstGeom prst="rect">
            <a:avLst/>
          </a:prstGeom>
          <a:solidFill>
            <a:srgbClr val="C9B991"/>
          </a:solidFill>
        </p:spPr>
        <p:txBody>
          <a:bodyPr vert="horz" wrap="square" lIns="0" tIns="78105" rIns="0" bIns="0" rtlCol="0">
            <a:spAutoFit/>
          </a:bodyPr>
          <a:lstStyle/>
          <a:p>
            <a:pPr marL="410209" marR="402590" indent="103505">
              <a:lnSpc>
                <a:spcPts val="1800"/>
              </a:lnSpc>
              <a:spcBef>
                <a:spcPts val="615"/>
              </a:spcBef>
            </a:pPr>
            <a:r>
              <a:rPr sz="1700" spc="-10" dirty="0">
                <a:latin typeface="Tahoma"/>
                <a:cs typeface="Tahoma"/>
              </a:rPr>
              <a:t>Other Sources</a:t>
            </a:r>
            <a:endParaRPr sz="1700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75665" y="3377623"/>
            <a:ext cx="1565910" cy="933450"/>
          </a:xfrm>
          <a:custGeom>
            <a:avLst/>
            <a:gdLst/>
            <a:ahLst/>
            <a:cxnLst/>
            <a:rect l="l" t="t" r="r" b="b"/>
            <a:pathLst>
              <a:path w="1565909" h="933450">
                <a:moveTo>
                  <a:pt x="0" y="0"/>
                </a:moveTo>
                <a:lnTo>
                  <a:pt x="1565729" y="0"/>
                </a:lnTo>
                <a:lnTo>
                  <a:pt x="1565729" y="933300"/>
                </a:lnTo>
                <a:lnTo>
                  <a:pt x="0" y="9333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EAE8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569315" y="3371274"/>
            <a:ext cx="1578610" cy="566181"/>
          </a:xfrm>
          <a:prstGeom prst="rect">
            <a:avLst/>
          </a:prstGeom>
          <a:solidFill>
            <a:srgbClr val="EAE8E8">
              <a:alpha val="90199"/>
            </a:srgbClr>
          </a:solidFill>
        </p:spPr>
        <p:txBody>
          <a:bodyPr vert="horz" wrap="square" lIns="0" tIns="103505" rIns="0" bIns="0" rtlCol="0">
            <a:spAutoFit/>
          </a:bodyPr>
          <a:lstStyle/>
          <a:p>
            <a:pPr marL="267970" marR="175895" indent="-171450">
              <a:lnSpc>
                <a:spcPts val="1800"/>
              </a:lnSpc>
              <a:spcBef>
                <a:spcPts val="815"/>
              </a:spcBef>
              <a:buChar char="•"/>
              <a:tabLst>
                <a:tab pos="267970" algn="l"/>
              </a:tabLst>
            </a:pPr>
            <a:r>
              <a:rPr sz="1700" dirty="0">
                <a:latin typeface="Tahoma"/>
                <a:cs typeface="Tahoma"/>
              </a:rPr>
              <a:t>Spatial</a:t>
            </a:r>
            <a:r>
              <a:rPr sz="1700" spc="-25" dirty="0">
                <a:latin typeface="Tahoma"/>
                <a:cs typeface="Tahoma"/>
              </a:rPr>
              <a:t> </a:t>
            </a:r>
            <a:r>
              <a:rPr sz="1700" spc="-20" dirty="0">
                <a:latin typeface="Tahoma"/>
                <a:cs typeface="Tahoma"/>
              </a:rPr>
              <a:t>Files </a:t>
            </a:r>
            <a:r>
              <a:rPr sz="1700" dirty="0">
                <a:latin typeface="Tahoma"/>
                <a:cs typeface="Tahoma"/>
              </a:rPr>
              <a:t>or</a:t>
            </a:r>
            <a:r>
              <a:rPr sz="1700" spc="-30" dirty="0">
                <a:latin typeface="Tahoma"/>
                <a:cs typeface="Tahoma"/>
              </a:rPr>
              <a:t> </a:t>
            </a:r>
            <a:r>
              <a:rPr sz="1700" spc="-50" dirty="0">
                <a:latin typeface="Tahoma"/>
                <a:cs typeface="Tahoma"/>
              </a:rPr>
              <a:t>R</a:t>
            </a:r>
            <a:endParaRPr sz="1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5202" y="4912834"/>
            <a:ext cx="8739823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Field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10134600" y="6455556"/>
            <a:ext cx="2819400" cy="1667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spcBef>
                <a:spcPts val="100"/>
              </a:spcBef>
            </a:pPr>
            <a:fld id="{81D60167-4931-47E6-BA6A-407CBD079E47}" type="slidenum">
              <a:rPr spc="-25" dirty="0"/>
              <a:pPr marL="38100">
                <a:spcBef>
                  <a:spcPts val="100"/>
                </a:spcBef>
              </a:pPr>
              <a:t>12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2364737" y="1079046"/>
            <a:ext cx="6503670" cy="406146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marR="133985">
              <a:lnSpc>
                <a:spcPts val="2620"/>
              </a:lnSpc>
              <a:spcBef>
                <a:spcPts val="325"/>
              </a:spcBef>
            </a:pPr>
            <a:r>
              <a:rPr sz="2300" i="1" dirty="0">
                <a:solidFill>
                  <a:srgbClr val="313537"/>
                </a:solidFill>
                <a:latin typeface="Tahoma"/>
                <a:cs typeface="Tahoma"/>
              </a:rPr>
              <a:t>A</a:t>
            </a:r>
            <a:r>
              <a:rPr sz="2300" i="1" spc="-120" dirty="0">
                <a:solidFill>
                  <a:srgbClr val="313537"/>
                </a:solidFill>
                <a:latin typeface="Tahoma"/>
                <a:cs typeface="Tahoma"/>
              </a:rPr>
              <a:t> </a:t>
            </a:r>
            <a:r>
              <a:rPr sz="2300" i="1" spc="-30" dirty="0">
                <a:solidFill>
                  <a:srgbClr val="313537"/>
                </a:solidFill>
                <a:latin typeface="Tahoma"/>
                <a:cs typeface="Tahoma"/>
              </a:rPr>
              <a:t>field,</a:t>
            </a:r>
            <a:r>
              <a:rPr sz="2300" i="1" spc="-120" dirty="0">
                <a:solidFill>
                  <a:srgbClr val="313537"/>
                </a:solidFill>
                <a:latin typeface="Tahoma"/>
                <a:cs typeface="Tahoma"/>
              </a:rPr>
              <a:t> </a:t>
            </a:r>
            <a:r>
              <a:rPr sz="2300" i="1" spc="-20" dirty="0">
                <a:solidFill>
                  <a:srgbClr val="313537"/>
                </a:solidFill>
                <a:latin typeface="Tahoma"/>
                <a:cs typeface="Tahoma"/>
              </a:rPr>
              <a:t>also</a:t>
            </a:r>
            <a:r>
              <a:rPr sz="2300" i="1" spc="-114" dirty="0">
                <a:solidFill>
                  <a:srgbClr val="313537"/>
                </a:solidFill>
                <a:latin typeface="Tahoma"/>
                <a:cs typeface="Tahoma"/>
              </a:rPr>
              <a:t> </a:t>
            </a:r>
            <a:r>
              <a:rPr sz="2300" i="1" spc="-45" dirty="0">
                <a:solidFill>
                  <a:srgbClr val="313537"/>
                </a:solidFill>
                <a:latin typeface="Tahoma"/>
                <a:cs typeface="Tahoma"/>
              </a:rPr>
              <a:t>known</a:t>
            </a:r>
            <a:r>
              <a:rPr sz="2300" i="1" spc="-125" dirty="0">
                <a:solidFill>
                  <a:srgbClr val="313537"/>
                </a:solidFill>
                <a:latin typeface="Tahoma"/>
                <a:cs typeface="Tahoma"/>
              </a:rPr>
              <a:t> </a:t>
            </a:r>
            <a:r>
              <a:rPr sz="2300" i="1" dirty="0">
                <a:solidFill>
                  <a:srgbClr val="313537"/>
                </a:solidFill>
                <a:latin typeface="Tahoma"/>
                <a:cs typeface="Tahoma"/>
              </a:rPr>
              <a:t>as</a:t>
            </a:r>
            <a:r>
              <a:rPr sz="2300" i="1" spc="-114" dirty="0">
                <a:solidFill>
                  <a:srgbClr val="313537"/>
                </a:solidFill>
                <a:latin typeface="Tahoma"/>
                <a:cs typeface="Tahoma"/>
              </a:rPr>
              <a:t> </a:t>
            </a:r>
            <a:r>
              <a:rPr sz="2300" i="1" dirty="0">
                <a:solidFill>
                  <a:srgbClr val="313537"/>
                </a:solidFill>
                <a:latin typeface="Tahoma"/>
                <a:cs typeface="Tahoma"/>
              </a:rPr>
              <a:t>a</a:t>
            </a:r>
            <a:r>
              <a:rPr sz="2300" i="1" spc="-125" dirty="0">
                <a:solidFill>
                  <a:srgbClr val="313537"/>
                </a:solidFill>
                <a:latin typeface="Tahoma"/>
                <a:cs typeface="Tahoma"/>
              </a:rPr>
              <a:t> </a:t>
            </a:r>
            <a:r>
              <a:rPr sz="2300" i="1" spc="-55" dirty="0">
                <a:solidFill>
                  <a:srgbClr val="313537"/>
                </a:solidFill>
                <a:latin typeface="Tahoma"/>
                <a:cs typeface="Tahoma"/>
              </a:rPr>
              <a:t>column,</a:t>
            </a:r>
            <a:r>
              <a:rPr sz="2300" i="1" spc="-120" dirty="0">
                <a:solidFill>
                  <a:srgbClr val="313537"/>
                </a:solidFill>
                <a:latin typeface="Tahoma"/>
                <a:cs typeface="Tahoma"/>
              </a:rPr>
              <a:t> </a:t>
            </a:r>
            <a:r>
              <a:rPr sz="2300" i="1" dirty="0">
                <a:solidFill>
                  <a:srgbClr val="313537"/>
                </a:solidFill>
                <a:latin typeface="Tahoma"/>
                <a:cs typeface="Tahoma"/>
              </a:rPr>
              <a:t>is</a:t>
            </a:r>
            <a:r>
              <a:rPr sz="2300" i="1" spc="-120" dirty="0">
                <a:solidFill>
                  <a:srgbClr val="313537"/>
                </a:solidFill>
                <a:latin typeface="Tahoma"/>
                <a:cs typeface="Tahoma"/>
              </a:rPr>
              <a:t> </a:t>
            </a:r>
            <a:r>
              <a:rPr sz="2300" i="1" dirty="0">
                <a:solidFill>
                  <a:srgbClr val="313537"/>
                </a:solidFill>
                <a:latin typeface="Tahoma"/>
                <a:cs typeface="Tahoma"/>
              </a:rPr>
              <a:t>a</a:t>
            </a:r>
            <a:r>
              <a:rPr sz="2300" i="1" spc="-125" dirty="0">
                <a:solidFill>
                  <a:srgbClr val="313537"/>
                </a:solidFill>
                <a:latin typeface="Tahoma"/>
                <a:cs typeface="Tahoma"/>
              </a:rPr>
              <a:t> </a:t>
            </a:r>
            <a:r>
              <a:rPr sz="2300" i="1" spc="-35" dirty="0">
                <a:solidFill>
                  <a:srgbClr val="313537"/>
                </a:solidFill>
                <a:latin typeface="Tahoma"/>
                <a:cs typeface="Tahoma"/>
              </a:rPr>
              <a:t>single</a:t>
            </a:r>
            <a:r>
              <a:rPr sz="2300" i="1" spc="-114" dirty="0">
                <a:solidFill>
                  <a:srgbClr val="313537"/>
                </a:solidFill>
                <a:latin typeface="Tahoma"/>
                <a:cs typeface="Tahoma"/>
              </a:rPr>
              <a:t> </a:t>
            </a:r>
            <a:r>
              <a:rPr sz="2300" i="1" spc="-35" dirty="0">
                <a:solidFill>
                  <a:srgbClr val="313537"/>
                </a:solidFill>
                <a:latin typeface="Tahoma"/>
                <a:cs typeface="Tahoma"/>
              </a:rPr>
              <a:t>piece</a:t>
            </a:r>
            <a:r>
              <a:rPr sz="2300" i="1" spc="-114" dirty="0">
                <a:solidFill>
                  <a:srgbClr val="313537"/>
                </a:solidFill>
                <a:latin typeface="Tahoma"/>
                <a:cs typeface="Tahoma"/>
              </a:rPr>
              <a:t> </a:t>
            </a:r>
            <a:r>
              <a:rPr sz="2300" i="1" spc="-25" dirty="0">
                <a:solidFill>
                  <a:srgbClr val="313537"/>
                </a:solidFill>
                <a:latin typeface="Tahoma"/>
                <a:cs typeface="Tahoma"/>
              </a:rPr>
              <a:t>of </a:t>
            </a:r>
            <a:r>
              <a:rPr sz="2300" i="1" spc="-55" dirty="0">
                <a:solidFill>
                  <a:srgbClr val="313537"/>
                </a:solidFill>
                <a:latin typeface="Tahoma"/>
                <a:cs typeface="Tahoma"/>
              </a:rPr>
              <a:t>information</a:t>
            </a:r>
            <a:r>
              <a:rPr sz="2300" i="1" spc="-110" dirty="0">
                <a:solidFill>
                  <a:srgbClr val="313537"/>
                </a:solidFill>
                <a:latin typeface="Tahoma"/>
                <a:cs typeface="Tahoma"/>
              </a:rPr>
              <a:t> </a:t>
            </a:r>
            <a:r>
              <a:rPr sz="2300" i="1" spc="-45" dirty="0">
                <a:solidFill>
                  <a:srgbClr val="313537"/>
                </a:solidFill>
                <a:latin typeface="Tahoma"/>
                <a:cs typeface="Tahoma"/>
              </a:rPr>
              <a:t>from</a:t>
            </a:r>
            <a:r>
              <a:rPr sz="2300" i="1" spc="-105" dirty="0">
                <a:solidFill>
                  <a:srgbClr val="313537"/>
                </a:solidFill>
                <a:latin typeface="Tahoma"/>
                <a:cs typeface="Tahoma"/>
              </a:rPr>
              <a:t> </a:t>
            </a:r>
            <a:r>
              <a:rPr sz="2300" i="1" dirty="0">
                <a:solidFill>
                  <a:srgbClr val="313537"/>
                </a:solidFill>
                <a:latin typeface="Tahoma"/>
                <a:cs typeface="Tahoma"/>
              </a:rPr>
              <a:t>a</a:t>
            </a:r>
            <a:r>
              <a:rPr sz="2300" i="1" spc="-110" dirty="0">
                <a:solidFill>
                  <a:srgbClr val="313537"/>
                </a:solidFill>
                <a:latin typeface="Tahoma"/>
                <a:cs typeface="Tahoma"/>
              </a:rPr>
              <a:t> </a:t>
            </a:r>
            <a:r>
              <a:rPr sz="2300" i="1" spc="-40" dirty="0">
                <a:solidFill>
                  <a:srgbClr val="313537"/>
                </a:solidFill>
                <a:latin typeface="Tahoma"/>
                <a:cs typeface="Tahoma"/>
              </a:rPr>
              <a:t>record</a:t>
            </a:r>
            <a:r>
              <a:rPr sz="2300" i="1" spc="-110" dirty="0">
                <a:solidFill>
                  <a:srgbClr val="313537"/>
                </a:solidFill>
                <a:latin typeface="Tahoma"/>
                <a:cs typeface="Tahoma"/>
              </a:rPr>
              <a:t> </a:t>
            </a:r>
            <a:r>
              <a:rPr sz="2300" i="1" dirty="0">
                <a:solidFill>
                  <a:srgbClr val="313537"/>
                </a:solidFill>
                <a:latin typeface="Tahoma"/>
                <a:cs typeface="Tahoma"/>
              </a:rPr>
              <a:t>in</a:t>
            </a:r>
            <a:r>
              <a:rPr sz="2300" i="1" spc="-110" dirty="0">
                <a:solidFill>
                  <a:srgbClr val="313537"/>
                </a:solidFill>
                <a:latin typeface="Tahoma"/>
                <a:cs typeface="Tahoma"/>
              </a:rPr>
              <a:t> </a:t>
            </a:r>
            <a:r>
              <a:rPr sz="2300" i="1" dirty="0">
                <a:solidFill>
                  <a:srgbClr val="313537"/>
                </a:solidFill>
                <a:latin typeface="Tahoma"/>
                <a:cs typeface="Tahoma"/>
              </a:rPr>
              <a:t>a</a:t>
            </a:r>
            <a:r>
              <a:rPr sz="2300" i="1" spc="-110" dirty="0">
                <a:solidFill>
                  <a:srgbClr val="313537"/>
                </a:solidFill>
                <a:latin typeface="Tahoma"/>
                <a:cs typeface="Tahoma"/>
              </a:rPr>
              <a:t> </a:t>
            </a:r>
            <a:r>
              <a:rPr sz="2300" i="1" spc="-45" dirty="0">
                <a:solidFill>
                  <a:srgbClr val="313537"/>
                </a:solidFill>
                <a:latin typeface="Tahoma"/>
                <a:cs typeface="Tahoma"/>
              </a:rPr>
              <a:t>data</a:t>
            </a:r>
            <a:r>
              <a:rPr sz="2300" i="1" spc="-114" dirty="0">
                <a:solidFill>
                  <a:srgbClr val="313537"/>
                </a:solidFill>
                <a:latin typeface="Tahoma"/>
                <a:cs typeface="Tahoma"/>
              </a:rPr>
              <a:t> </a:t>
            </a:r>
            <a:r>
              <a:rPr sz="2300" i="1" spc="-20" dirty="0">
                <a:solidFill>
                  <a:srgbClr val="313537"/>
                </a:solidFill>
                <a:latin typeface="Tahoma"/>
                <a:cs typeface="Tahoma"/>
              </a:rPr>
              <a:t>set.</a:t>
            </a:r>
            <a:endParaRPr sz="2300">
              <a:latin typeface="Tahoma"/>
              <a:cs typeface="Tahoma"/>
            </a:endParaRPr>
          </a:p>
          <a:p>
            <a:pPr>
              <a:spcBef>
                <a:spcPts val="490"/>
              </a:spcBef>
            </a:pPr>
            <a:endParaRPr sz="2300">
              <a:latin typeface="Tahoma"/>
              <a:cs typeface="Tahoma"/>
            </a:endParaRPr>
          </a:p>
          <a:p>
            <a:pPr marL="297815" indent="-285115">
              <a:buFont typeface="Arial"/>
              <a:buChar char="•"/>
              <a:tabLst>
                <a:tab pos="297815" algn="l"/>
              </a:tabLst>
            </a:pPr>
            <a:r>
              <a:rPr sz="2400" dirty="0">
                <a:latin typeface="Tahoma"/>
                <a:cs typeface="Tahoma"/>
              </a:rPr>
              <a:t>Qualitative</a:t>
            </a:r>
            <a:r>
              <a:rPr sz="2400" spc="-7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Field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0070C0"/>
                </a:solidFill>
                <a:latin typeface="Tahoma"/>
                <a:cs typeface="Tahoma"/>
              </a:rPr>
              <a:t>(Dimensions)</a:t>
            </a:r>
            <a:endParaRPr sz="2400">
              <a:latin typeface="Tahoma"/>
              <a:cs typeface="Tahoma"/>
            </a:endParaRPr>
          </a:p>
          <a:p>
            <a:pPr marL="755015" lvl="1" indent="-285750">
              <a:lnSpc>
                <a:spcPts val="2615"/>
              </a:lnSpc>
              <a:spcBef>
                <a:spcPts val="30"/>
              </a:spcBef>
              <a:buFont typeface="Arial"/>
              <a:buChar char="•"/>
              <a:tabLst>
                <a:tab pos="755015" algn="l"/>
              </a:tabLst>
            </a:pPr>
            <a:r>
              <a:rPr sz="2200" dirty="0">
                <a:latin typeface="Tahoma"/>
                <a:cs typeface="Tahoma"/>
              </a:rPr>
              <a:t>Describes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or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Categorizes</a:t>
            </a:r>
            <a:r>
              <a:rPr sz="2200" spc="-50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Data</a:t>
            </a:r>
            <a:endParaRPr sz="2200">
              <a:latin typeface="Tahoma"/>
              <a:cs typeface="Tahoma"/>
            </a:endParaRPr>
          </a:p>
          <a:p>
            <a:pPr marL="755015" lvl="1" indent="-285750">
              <a:lnSpc>
                <a:spcPts val="2590"/>
              </a:lnSpc>
              <a:buFont typeface="Arial"/>
              <a:buChar char="•"/>
              <a:tabLst>
                <a:tab pos="755015" algn="l"/>
              </a:tabLst>
            </a:pPr>
            <a:r>
              <a:rPr sz="2200" dirty="0">
                <a:latin typeface="Tahoma"/>
                <a:cs typeface="Tahoma"/>
              </a:rPr>
              <a:t>What,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when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or</a:t>
            </a:r>
            <a:r>
              <a:rPr sz="2200" spc="-35" dirty="0">
                <a:latin typeface="Tahoma"/>
                <a:cs typeface="Tahoma"/>
              </a:rPr>
              <a:t> </a:t>
            </a:r>
            <a:r>
              <a:rPr sz="2200" spc="-25" dirty="0">
                <a:latin typeface="Tahoma"/>
                <a:cs typeface="Tahoma"/>
              </a:rPr>
              <a:t>who</a:t>
            </a:r>
            <a:endParaRPr sz="2200">
              <a:latin typeface="Tahoma"/>
              <a:cs typeface="Tahoma"/>
            </a:endParaRPr>
          </a:p>
          <a:p>
            <a:pPr marL="755015" lvl="1" indent="-285750">
              <a:lnSpc>
                <a:spcPts val="2615"/>
              </a:lnSpc>
              <a:buFont typeface="Arial"/>
              <a:buChar char="•"/>
              <a:tabLst>
                <a:tab pos="755015" algn="l"/>
              </a:tabLst>
            </a:pPr>
            <a:r>
              <a:rPr sz="2200" dirty="0">
                <a:latin typeface="Tahoma"/>
                <a:cs typeface="Tahoma"/>
              </a:rPr>
              <a:t>Slices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the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quantitative</a:t>
            </a:r>
            <a:r>
              <a:rPr sz="2200" spc="-4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data</a:t>
            </a:r>
            <a:endParaRPr sz="2200">
              <a:latin typeface="Tahoma"/>
              <a:cs typeface="Tahoma"/>
            </a:endParaRPr>
          </a:p>
          <a:p>
            <a:pPr marL="297815" indent="-285115">
              <a:spcBef>
                <a:spcPts val="855"/>
              </a:spcBef>
              <a:buFont typeface="Arial"/>
              <a:buChar char="•"/>
              <a:tabLst>
                <a:tab pos="297815" algn="l"/>
              </a:tabLst>
            </a:pPr>
            <a:r>
              <a:rPr sz="2400" dirty="0">
                <a:latin typeface="Tahoma"/>
                <a:cs typeface="Tahoma"/>
              </a:rPr>
              <a:t>Quantitative</a:t>
            </a:r>
            <a:r>
              <a:rPr sz="2400" spc="-7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Field</a:t>
            </a:r>
            <a:r>
              <a:rPr sz="2400" spc="-70" dirty="0"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228A16"/>
                </a:solidFill>
                <a:latin typeface="Tahoma"/>
                <a:cs typeface="Tahoma"/>
              </a:rPr>
              <a:t>(Measures)</a:t>
            </a:r>
            <a:endParaRPr sz="2400">
              <a:latin typeface="Tahoma"/>
              <a:cs typeface="Tahoma"/>
            </a:endParaRPr>
          </a:p>
          <a:p>
            <a:pPr marL="755015" lvl="1" indent="-285750">
              <a:lnSpc>
                <a:spcPts val="2615"/>
              </a:lnSpc>
              <a:spcBef>
                <a:spcPts val="635"/>
              </a:spcBef>
              <a:buFont typeface="Arial"/>
              <a:buChar char="•"/>
              <a:tabLst>
                <a:tab pos="755015" algn="l"/>
              </a:tabLst>
            </a:pPr>
            <a:r>
              <a:rPr sz="2200" dirty="0">
                <a:latin typeface="Tahoma"/>
                <a:cs typeface="Tahoma"/>
              </a:rPr>
              <a:t>Numerical</a:t>
            </a:r>
            <a:r>
              <a:rPr sz="2200" spc="-65" dirty="0">
                <a:latin typeface="Tahoma"/>
                <a:cs typeface="Tahoma"/>
              </a:rPr>
              <a:t> </a:t>
            </a:r>
            <a:r>
              <a:rPr sz="2200" spc="-20" dirty="0">
                <a:latin typeface="Tahoma"/>
                <a:cs typeface="Tahoma"/>
              </a:rPr>
              <a:t>Data</a:t>
            </a:r>
            <a:endParaRPr sz="2200">
              <a:latin typeface="Tahoma"/>
              <a:cs typeface="Tahoma"/>
            </a:endParaRPr>
          </a:p>
          <a:p>
            <a:pPr marL="755015" lvl="1" indent="-285750">
              <a:lnSpc>
                <a:spcPts val="2615"/>
              </a:lnSpc>
              <a:buFont typeface="Arial"/>
              <a:buChar char="•"/>
              <a:tabLst>
                <a:tab pos="755015" algn="l"/>
              </a:tabLst>
            </a:pPr>
            <a:r>
              <a:rPr sz="2200" dirty="0">
                <a:latin typeface="Tahoma"/>
                <a:cs typeface="Tahoma"/>
              </a:rPr>
              <a:t>Provides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measurement</a:t>
            </a:r>
            <a:r>
              <a:rPr sz="2200" spc="-8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for</a:t>
            </a:r>
            <a:r>
              <a:rPr sz="2200" spc="-9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qualitative</a:t>
            </a:r>
            <a:r>
              <a:rPr sz="2200" spc="-85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category</a:t>
            </a:r>
            <a:endParaRPr sz="2200">
              <a:latin typeface="Tahoma"/>
              <a:cs typeface="Tahoma"/>
            </a:endParaRPr>
          </a:p>
          <a:p>
            <a:pPr marL="755015" lvl="1" indent="-285750">
              <a:spcBef>
                <a:spcPts val="70"/>
              </a:spcBef>
              <a:buFont typeface="Arial"/>
              <a:buChar char="•"/>
              <a:tabLst>
                <a:tab pos="755015" algn="l"/>
              </a:tabLst>
            </a:pPr>
            <a:r>
              <a:rPr sz="2200" dirty="0">
                <a:latin typeface="Tahoma"/>
                <a:cs typeface="Tahoma"/>
              </a:rPr>
              <a:t>Can</a:t>
            </a:r>
            <a:r>
              <a:rPr sz="2200" spc="-2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be</a:t>
            </a:r>
            <a:r>
              <a:rPr sz="2200" spc="-1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used</a:t>
            </a:r>
            <a:r>
              <a:rPr sz="2200" spc="-15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in</a:t>
            </a:r>
            <a:r>
              <a:rPr sz="2200" spc="-20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calculations</a:t>
            </a:r>
            <a:endParaRPr sz="22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8772" y="1971797"/>
            <a:ext cx="6856292" cy="1002839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Field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8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13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7818" y="1187167"/>
            <a:ext cx="2545443" cy="46745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985912" y="347524"/>
            <a:ext cx="3728487" cy="56682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Field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0134600" y="6455556"/>
            <a:ext cx="2819400" cy="1667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spcBef>
                <a:spcPts val="100"/>
              </a:spcBef>
            </a:pPr>
            <a:fld id="{81D60167-4931-47E6-BA6A-407CBD079E47}" type="slidenum">
              <a:rPr spc="-25" dirty="0"/>
              <a:pPr marL="38100">
                <a:spcBef>
                  <a:spcPts val="100"/>
                </a:spcBef>
              </a:pPr>
              <a:t>14</a:t>
            </a:fld>
            <a:endParaRPr spc="-25" dirty="0"/>
          </a:p>
        </p:txBody>
      </p:sp>
      <p:grpSp>
        <p:nvGrpSpPr>
          <p:cNvPr id="4" name="object 4"/>
          <p:cNvGrpSpPr/>
          <p:nvPr/>
        </p:nvGrpSpPr>
        <p:grpSpPr>
          <a:xfrm>
            <a:off x="2567818" y="1187166"/>
            <a:ext cx="2545715" cy="4674870"/>
            <a:chOff x="1043817" y="1187166"/>
            <a:chExt cx="2545715" cy="46748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817" y="1187166"/>
              <a:ext cx="2545443" cy="46745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86541" y="2645227"/>
              <a:ext cx="2253615" cy="751205"/>
            </a:xfrm>
            <a:custGeom>
              <a:avLst/>
              <a:gdLst/>
              <a:ahLst/>
              <a:cxnLst/>
              <a:rect l="l" t="t" r="r" b="b"/>
              <a:pathLst>
                <a:path w="2253615" h="751204">
                  <a:moveTo>
                    <a:pt x="0" y="130627"/>
                  </a:moveTo>
                  <a:lnTo>
                    <a:pt x="10265" y="79781"/>
                  </a:lnTo>
                  <a:lnTo>
                    <a:pt x="38259" y="38259"/>
                  </a:lnTo>
                  <a:lnTo>
                    <a:pt x="79781" y="10265"/>
                  </a:lnTo>
                  <a:lnTo>
                    <a:pt x="130627" y="0"/>
                  </a:lnTo>
                  <a:lnTo>
                    <a:pt x="2122718" y="0"/>
                  </a:lnTo>
                  <a:lnTo>
                    <a:pt x="2173563" y="10265"/>
                  </a:lnTo>
                  <a:lnTo>
                    <a:pt x="2215085" y="38259"/>
                  </a:lnTo>
                  <a:lnTo>
                    <a:pt x="2243079" y="79781"/>
                  </a:lnTo>
                  <a:lnTo>
                    <a:pt x="2253345" y="130627"/>
                  </a:lnTo>
                  <a:lnTo>
                    <a:pt x="2253345" y="620488"/>
                  </a:lnTo>
                  <a:lnTo>
                    <a:pt x="2243079" y="671333"/>
                  </a:lnTo>
                  <a:lnTo>
                    <a:pt x="2215085" y="712855"/>
                  </a:lnTo>
                  <a:lnTo>
                    <a:pt x="2173563" y="740849"/>
                  </a:lnTo>
                  <a:lnTo>
                    <a:pt x="2122718" y="751115"/>
                  </a:lnTo>
                  <a:lnTo>
                    <a:pt x="130627" y="751115"/>
                  </a:lnTo>
                  <a:lnTo>
                    <a:pt x="79781" y="740849"/>
                  </a:lnTo>
                  <a:lnTo>
                    <a:pt x="38259" y="712855"/>
                  </a:lnTo>
                  <a:lnTo>
                    <a:pt x="10265" y="671333"/>
                  </a:lnTo>
                  <a:lnTo>
                    <a:pt x="0" y="620488"/>
                  </a:lnTo>
                  <a:lnTo>
                    <a:pt x="0" y="130627"/>
                  </a:lnTo>
                  <a:close/>
                </a:path>
              </a:pathLst>
            </a:custGeom>
            <a:ln w="28575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517288" y="2821940"/>
            <a:ext cx="1565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solidFill>
                  <a:srgbClr val="0070C0"/>
                </a:solidFill>
                <a:latin typeface="Tahoma"/>
                <a:cs typeface="Tahoma"/>
              </a:rPr>
              <a:t>Dimensions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5202" y="4879492"/>
            <a:ext cx="8739823" cy="756617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Field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xfrm>
            <a:off x="10134600" y="6455556"/>
            <a:ext cx="2819400" cy="1667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spcBef>
                <a:spcPts val="100"/>
              </a:spcBef>
            </a:pPr>
            <a:fld id="{81D60167-4931-47E6-BA6A-407CBD079E47}" type="slidenum">
              <a:rPr spc="-25" dirty="0"/>
              <a:pPr marL="38100">
                <a:spcBef>
                  <a:spcPts val="100"/>
                </a:spcBef>
              </a:pPr>
              <a:t>15</a:t>
            </a:fld>
            <a:endParaRPr spc="-25" dirty="0"/>
          </a:p>
        </p:txBody>
      </p:sp>
      <p:grpSp>
        <p:nvGrpSpPr>
          <p:cNvPr id="4" name="object 4"/>
          <p:cNvGrpSpPr/>
          <p:nvPr/>
        </p:nvGrpSpPr>
        <p:grpSpPr>
          <a:xfrm>
            <a:off x="2567818" y="1187166"/>
            <a:ext cx="2545715" cy="4674870"/>
            <a:chOff x="1043817" y="1187166"/>
            <a:chExt cx="2545715" cy="46748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817" y="1187166"/>
              <a:ext cx="2545443" cy="46745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86541" y="2645227"/>
              <a:ext cx="2253615" cy="751205"/>
            </a:xfrm>
            <a:custGeom>
              <a:avLst/>
              <a:gdLst/>
              <a:ahLst/>
              <a:cxnLst/>
              <a:rect l="l" t="t" r="r" b="b"/>
              <a:pathLst>
                <a:path w="2253615" h="751204">
                  <a:moveTo>
                    <a:pt x="0" y="130627"/>
                  </a:moveTo>
                  <a:lnTo>
                    <a:pt x="10265" y="79781"/>
                  </a:lnTo>
                  <a:lnTo>
                    <a:pt x="38259" y="38259"/>
                  </a:lnTo>
                  <a:lnTo>
                    <a:pt x="79781" y="10265"/>
                  </a:lnTo>
                  <a:lnTo>
                    <a:pt x="130627" y="0"/>
                  </a:lnTo>
                  <a:lnTo>
                    <a:pt x="2122718" y="0"/>
                  </a:lnTo>
                  <a:lnTo>
                    <a:pt x="2173563" y="10265"/>
                  </a:lnTo>
                  <a:lnTo>
                    <a:pt x="2215085" y="38259"/>
                  </a:lnTo>
                  <a:lnTo>
                    <a:pt x="2243079" y="79781"/>
                  </a:lnTo>
                  <a:lnTo>
                    <a:pt x="2253345" y="130627"/>
                  </a:lnTo>
                  <a:lnTo>
                    <a:pt x="2253345" y="620488"/>
                  </a:lnTo>
                  <a:lnTo>
                    <a:pt x="2243079" y="671333"/>
                  </a:lnTo>
                  <a:lnTo>
                    <a:pt x="2215085" y="712855"/>
                  </a:lnTo>
                  <a:lnTo>
                    <a:pt x="2173563" y="740849"/>
                  </a:lnTo>
                  <a:lnTo>
                    <a:pt x="2122718" y="751115"/>
                  </a:lnTo>
                  <a:lnTo>
                    <a:pt x="130627" y="751115"/>
                  </a:lnTo>
                  <a:lnTo>
                    <a:pt x="79781" y="740849"/>
                  </a:lnTo>
                  <a:lnTo>
                    <a:pt x="38259" y="712855"/>
                  </a:lnTo>
                  <a:lnTo>
                    <a:pt x="10265" y="671333"/>
                  </a:lnTo>
                  <a:lnTo>
                    <a:pt x="0" y="620488"/>
                  </a:lnTo>
                  <a:lnTo>
                    <a:pt x="0" y="130627"/>
                  </a:lnTo>
                  <a:close/>
                </a:path>
              </a:pathLst>
            </a:custGeom>
            <a:ln w="28575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86541" y="3437054"/>
              <a:ext cx="2253615" cy="2329815"/>
            </a:xfrm>
            <a:custGeom>
              <a:avLst/>
              <a:gdLst/>
              <a:ahLst/>
              <a:cxnLst/>
              <a:rect l="l" t="t" r="r" b="b"/>
              <a:pathLst>
                <a:path w="2253615" h="2329815">
                  <a:moveTo>
                    <a:pt x="0" y="163276"/>
                  </a:moveTo>
                  <a:lnTo>
                    <a:pt x="5832" y="119871"/>
                  </a:lnTo>
                  <a:lnTo>
                    <a:pt x="22292" y="80867"/>
                  </a:lnTo>
                  <a:lnTo>
                    <a:pt x="47822" y="47822"/>
                  </a:lnTo>
                  <a:lnTo>
                    <a:pt x="80867" y="22292"/>
                  </a:lnTo>
                  <a:lnTo>
                    <a:pt x="119871" y="5832"/>
                  </a:lnTo>
                  <a:lnTo>
                    <a:pt x="163277" y="0"/>
                  </a:lnTo>
                  <a:lnTo>
                    <a:pt x="2090068" y="0"/>
                  </a:lnTo>
                  <a:lnTo>
                    <a:pt x="2133473" y="5832"/>
                  </a:lnTo>
                  <a:lnTo>
                    <a:pt x="2172477" y="22292"/>
                  </a:lnTo>
                  <a:lnTo>
                    <a:pt x="2205522" y="47822"/>
                  </a:lnTo>
                  <a:lnTo>
                    <a:pt x="2231053" y="80867"/>
                  </a:lnTo>
                  <a:lnTo>
                    <a:pt x="2247512" y="119871"/>
                  </a:lnTo>
                  <a:lnTo>
                    <a:pt x="2253345" y="163276"/>
                  </a:lnTo>
                  <a:lnTo>
                    <a:pt x="2253345" y="2166266"/>
                  </a:lnTo>
                  <a:lnTo>
                    <a:pt x="2247512" y="2209671"/>
                  </a:lnTo>
                  <a:lnTo>
                    <a:pt x="2231053" y="2248674"/>
                  </a:lnTo>
                  <a:lnTo>
                    <a:pt x="2205522" y="2281720"/>
                  </a:lnTo>
                  <a:lnTo>
                    <a:pt x="2172477" y="2307250"/>
                  </a:lnTo>
                  <a:lnTo>
                    <a:pt x="2133473" y="2323710"/>
                  </a:lnTo>
                  <a:lnTo>
                    <a:pt x="2090068" y="2329543"/>
                  </a:lnTo>
                  <a:lnTo>
                    <a:pt x="163277" y="2329543"/>
                  </a:lnTo>
                  <a:lnTo>
                    <a:pt x="119871" y="2323710"/>
                  </a:lnTo>
                  <a:lnTo>
                    <a:pt x="80867" y="2307250"/>
                  </a:lnTo>
                  <a:lnTo>
                    <a:pt x="47822" y="2281720"/>
                  </a:lnTo>
                  <a:lnTo>
                    <a:pt x="22292" y="2248674"/>
                  </a:lnTo>
                  <a:lnTo>
                    <a:pt x="5832" y="2209671"/>
                  </a:lnTo>
                  <a:lnTo>
                    <a:pt x="0" y="2166266"/>
                  </a:lnTo>
                  <a:lnTo>
                    <a:pt x="0" y="163276"/>
                  </a:lnTo>
                  <a:close/>
                </a:path>
              </a:pathLst>
            </a:custGeom>
            <a:ln w="28575">
              <a:solidFill>
                <a:srgbClr val="228A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517288" y="2821940"/>
            <a:ext cx="1565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solidFill>
                  <a:srgbClr val="0070C0"/>
                </a:solidFill>
                <a:latin typeface="Tahoma"/>
                <a:cs typeface="Tahoma"/>
              </a:rPr>
              <a:t>Dimensions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33120" y="4275835"/>
            <a:ext cx="1292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solidFill>
                  <a:srgbClr val="228A16"/>
                </a:solidFill>
                <a:latin typeface="Tahoma"/>
                <a:cs typeface="Tahoma"/>
              </a:rPr>
              <a:t>Measures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5202" y="4879492"/>
            <a:ext cx="8739823" cy="756617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Field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xfrm>
            <a:off x="10134600" y="6455556"/>
            <a:ext cx="2819400" cy="1667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spcBef>
                <a:spcPts val="100"/>
              </a:spcBef>
            </a:pPr>
            <a:fld id="{81D60167-4931-47E6-BA6A-407CBD079E47}" type="slidenum">
              <a:rPr spc="-25" dirty="0"/>
              <a:pPr marL="38100">
                <a:spcBef>
                  <a:spcPts val="100"/>
                </a:spcBef>
              </a:pPr>
              <a:t>16</a:t>
            </a:fld>
            <a:endParaRPr spc="-25" dirty="0"/>
          </a:p>
        </p:txBody>
      </p:sp>
      <p:grpSp>
        <p:nvGrpSpPr>
          <p:cNvPr id="4" name="object 4"/>
          <p:cNvGrpSpPr/>
          <p:nvPr/>
        </p:nvGrpSpPr>
        <p:grpSpPr>
          <a:xfrm>
            <a:off x="2411789" y="304800"/>
            <a:ext cx="2545715" cy="4674870"/>
            <a:chOff x="1043817" y="1187166"/>
            <a:chExt cx="2545715" cy="46748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817" y="1187166"/>
              <a:ext cx="2545443" cy="46745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86541" y="2645227"/>
              <a:ext cx="2253615" cy="751205"/>
            </a:xfrm>
            <a:custGeom>
              <a:avLst/>
              <a:gdLst/>
              <a:ahLst/>
              <a:cxnLst/>
              <a:rect l="l" t="t" r="r" b="b"/>
              <a:pathLst>
                <a:path w="2253615" h="751204">
                  <a:moveTo>
                    <a:pt x="0" y="130627"/>
                  </a:moveTo>
                  <a:lnTo>
                    <a:pt x="10265" y="79781"/>
                  </a:lnTo>
                  <a:lnTo>
                    <a:pt x="38259" y="38259"/>
                  </a:lnTo>
                  <a:lnTo>
                    <a:pt x="79781" y="10265"/>
                  </a:lnTo>
                  <a:lnTo>
                    <a:pt x="130627" y="0"/>
                  </a:lnTo>
                  <a:lnTo>
                    <a:pt x="2122718" y="0"/>
                  </a:lnTo>
                  <a:lnTo>
                    <a:pt x="2173563" y="10265"/>
                  </a:lnTo>
                  <a:lnTo>
                    <a:pt x="2215085" y="38259"/>
                  </a:lnTo>
                  <a:lnTo>
                    <a:pt x="2243079" y="79781"/>
                  </a:lnTo>
                  <a:lnTo>
                    <a:pt x="2253345" y="130627"/>
                  </a:lnTo>
                  <a:lnTo>
                    <a:pt x="2253345" y="620488"/>
                  </a:lnTo>
                  <a:lnTo>
                    <a:pt x="2243079" y="671333"/>
                  </a:lnTo>
                  <a:lnTo>
                    <a:pt x="2215085" y="712855"/>
                  </a:lnTo>
                  <a:lnTo>
                    <a:pt x="2173563" y="740849"/>
                  </a:lnTo>
                  <a:lnTo>
                    <a:pt x="2122718" y="751115"/>
                  </a:lnTo>
                  <a:lnTo>
                    <a:pt x="130627" y="751115"/>
                  </a:lnTo>
                  <a:lnTo>
                    <a:pt x="79781" y="740849"/>
                  </a:lnTo>
                  <a:lnTo>
                    <a:pt x="38259" y="712855"/>
                  </a:lnTo>
                  <a:lnTo>
                    <a:pt x="10265" y="671333"/>
                  </a:lnTo>
                  <a:lnTo>
                    <a:pt x="0" y="620488"/>
                  </a:lnTo>
                  <a:lnTo>
                    <a:pt x="0" y="130627"/>
                  </a:lnTo>
                  <a:close/>
                </a:path>
              </a:pathLst>
            </a:custGeom>
            <a:ln w="28575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86541" y="3437054"/>
              <a:ext cx="2253615" cy="2329815"/>
            </a:xfrm>
            <a:custGeom>
              <a:avLst/>
              <a:gdLst/>
              <a:ahLst/>
              <a:cxnLst/>
              <a:rect l="l" t="t" r="r" b="b"/>
              <a:pathLst>
                <a:path w="2253615" h="2329815">
                  <a:moveTo>
                    <a:pt x="0" y="163276"/>
                  </a:moveTo>
                  <a:lnTo>
                    <a:pt x="5832" y="119871"/>
                  </a:lnTo>
                  <a:lnTo>
                    <a:pt x="22292" y="80867"/>
                  </a:lnTo>
                  <a:lnTo>
                    <a:pt x="47822" y="47822"/>
                  </a:lnTo>
                  <a:lnTo>
                    <a:pt x="80867" y="22292"/>
                  </a:lnTo>
                  <a:lnTo>
                    <a:pt x="119871" y="5832"/>
                  </a:lnTo>
                  <a:lnTo>
                    <a:pt x="163277" y="0"/>
                  </a:lnTo>
                  <a:lnTo>
                    <a:pt x="2090068" y="0"/>
                  </a:lnTo>
                  <a:lnTo>
                    <a:pt x="2133473" y="5832"/>
                  </a:lnTo>
                  <a:lnTo>
                    <a:pt x="2172477" y="22292"/>
                  </a:lnTo>
                  <a:lnTo>
                    <a:pt x="2205522" y="47822"/>
                  </a:lnTo>
                  <a:lnTo>
                    <a:pt x="2231053" y="80867"/>
                  </a:lnTo>
                  <a:lnTo>
                    <a:pt x="2247512" y="119871"/>
                  </a:lnTo>
                  <a:lnTo>
                    <a:pt x="2253345" y="163276"/>
                  </a:lnTo>
                  <a:lnTo>
                    <a:pt x="2253345" y="2166266"/>
                  </a:lnTo>
                  <a:lnTo>
                    <a:pt x="2247512" y="2209671"/>
                  </a:lnTo>
                  <a:lnTo>
                    <a:pt x="2231053" y="2248674"/>
                  </a:lnTo>
                  <a:lnTo>
                    <a:pt x="2205522" y="2281720"/>
                  </a:lnTo>
                  <a:lnTo>
                    <a:pt x="2172477" y="2307250"/>
                  </a:lnTo>
                  <a:lnTo>
                    <a:pt x="2133473" y="2323710"/>
                  </a:lnTo>
                  <a:lnTo>
                    <a:pt x="2090068" y="2329543"/>
                  </a:lnTo>
                  <a:lnTo>
                    <a:pt x="163277" y="2329543"/>
                  </a:lnTo>
                  <a:lnTo>
                    <a:pt x="119871" y="2323710"/>
                  </a:lnTo>
                  <a:lnTo>
                    <a:pt x="80867" y="2307250"/>
                  </a:lnTo>
                  <a:lnTo>
                    <a:pt x="47822" y="2281720"/>
                  </a:lnTo>
                  <a:lnTo>
                    <a:pt x="22292" y="2248674"/>
                  </a:lnTo>
                  <a:lnTo>
                    <a:pt x="5832" y="2209671"/>
                  </a:lnTo>
                  <a:lnTo>
                    <a:pt x="0" y="2166266"/>
                  </a:lnTo>
                  <a:lnTo>
                    <a:pt x="0" y="163276"/>
                  </a:lnTo>
                  <a:close/>
                </a:path>
              </a:pathLst>
            </a:custGeom>
            <a:ln w="28575">
              <a:solidFill>
                <a:srgbClr val="228A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5517288" y="2821940"/>
            <a:ext cx="1565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spc="-10" dirty="0">
                <a:solidFill>
                  <a:srgbClr val="0070C0"/>
                </a:solidFill>
                <a:latin typeface="Tahoma"/>
                <a:cs typeface="Tahoma"/>
              </a:rPr>
              <a:t>Dimensions</a:t>
            </a:r>
            <a:endParaRPr sz="24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34726" y="4145787"/>
            <a:ext cx="3586479" cy="1438910"/>
          </a:xfrm>
          <a:prstGeom prst="rect">
            <a:avLst/>
          </a:prstGeom>
        </p:spPr>
        <p:txBody>
          <a:bodyPr vert="horz" wrap="square" lIns="0" tIns="142875" rIns="0" bIns="0" rtlCol="0">
            <a:spAutoFit/>
          </a:bodyPr>
          <a:lstStyle/>
          <a:p>
            <a:pPr marL="310515">
              <a:spcBef>
                <a:spcPts val="1125"/>
              </a:spcBef>
            </a:pPr>
            <a:r>
              <a:rPr sz="2400" spc="-10" dirty="0">
                <a:solidFill>
                  <a:srgbClr val="228A16"/>
                </a:solidFill>
                <a:latin typeface="Tahoma"/>
                <a:cs typeface="Tahoma"/>
              </a:rPr>
              <a:t>Measures</a:t>
            </a:r>
            <a:endParaRPr sz="2400">
              <a:latin typeface="Tahoma"/>
              <a:cs typeface="Tahoma"/>
            </a:endParaRPr>
          </a:p>
          <a:p>
            <a:pPr marL="297815" indent="-285115">
              <a:spcBef>
                <a:spcPts val="765"/>
              </a:spcBef>
              <a:buFont typeface="Arial"/>
              <a:buChar char="•"/>
              <a:tabLst>
                <a:tab pos="297815" algn="l"/>
              </a:tabLst>
            </a:pPr>
            <a:r>
              <a:rPr dirty="0">
                <a:solidFill>
                  <a:srgbClr val="313537"/>
                </a:solidFill>
                <a:latin typeface="Tahoma"/>
                <a:cs typeface="Tahoma"/>
              </a:rPr>
              <a:t>By</a:t>
            </a:r>
            <a:r>
              <a:rPr spc="-55" dirty="0">
                <a:solidFill>
                  <a:srgbClr val="313537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313537"/>
                </a:solidFill>
                <a:latin typeface="Tahoma"/>
                <a:cs typeface="Tahoma"/>
              </a:rPr>
              <a:t>default,</a:t>
            </a:r>
            <a:r>
              <a:rPr spc="-55" dirty="0">
                <a:solidFill>
                  <a:srgbClr val="313537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313537"/>
                </a:solidFill>
                <a:latin typeface="Tahoma"/>
                <a:cs typeface="Tahoma"/>
              </a:rPr>
              <a:t>aggregated</a:t>
            </a:r>
            <a:r>
              <a:rPr spc="-55" dirty="0">
                <a:solidFill>
                  <a:srgbClr val="313537"/>
                </a:solidFill>
                <a:latin typeface="Tahoma"/>
                <a:cs typeface="Tahoma"/>
              </a:rPr>
              <a:t> </a:t>
            </a:r>
            <a:r>
              <a:rPr dirty="0">
                <a:solidFill>
                  <a:srgbClr val="313537"/>
                </a:solidFill>
                <a:latin typeface="Tahoma"/>
                <a:cs typeface="Tahoma"/>
              </a:rPr>
              <a:t>by</a:t>
            </a:r>
            <a:r>
              <a:rPr spc="-55" dirty="0">
                <a:solidFill>
                  <a:srgbClr val="313537"/>
                </a:solidFill>
                <a:latin typeface="Tahoma"/>
                <a:cs typeface="Tahoma"/>
              </a:rPr>
              <a:t> </a:t>
            </a:r>
            <a:r>
              <a:rPr spc="-25" dirty="0">
                <a:solidFill>
                  <a:srgbClr val="313537"/>
                </a:solidFill>
                <a:latin typeface="Tahoma"/>
                <a:cs typeface="Tahoma"/>
              </a:rPr>
              <a:t>SUM</a:t>
            </a:r>
            <a:endParaRPr>
              <a:latin typeface="Tahoma"/>
              <a:cs typeface="Tahoma"/>
            </a:endParaRPr>
          </a:p>
          <a:p>
            <a:pPr marL="298450" marR="5080" indent="-285750">
              <a:lnSpc>
                <a:spcPts val="2110"/>
              </a:lnSpc>
              <a:spcBef>
                <a:spcPts val="135"/>
              </a:spcBef>
              <a:buFont typeface="Arial"/>
              <a:buChar char="•"/>
              <a:tabLst>
                <a:tab pos="298450" algn="l"/>
              </a:tabLst>
            </a:pPr>
            <a:r>
              <a:rPr dirty="0">
                <a:latin typeface="Tahoma"/>
                <a:cs typeface="Tahoma"/>
              </a:rPr>
              <a:t>Can</a:t>
            </a:r>
            <a:r>
              <a:rPr spc="-3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be</a:t>
            </a:r>
            <a:r>
              <a:rPr spc="-3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aggregated</a:t>
            </a:r>
            <a:r>
              <a:rPr spc="-3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as</a:t>
            </a:r>
            <a:r>
              <a:rPr spc="-35" dirty="0">
                <a:latin typeface="Tahoma"/>
                <a:cs typeface="Tahoma"/>
              </a:rPr>
              <a:t> </a:t>
            </a:r>
            <a:r>
              <a:rPr spc="-10" dirty="0">
                <a:latin typeface="Tahoma"/>
                <a:cs typeface="Tahoma"/>
              </a:rPr>
              <a:t>average, </a:t>
            </a:r>
            <a:r>
              <a:rPr dirty="0">
                <a:latin typeface="Tahoma"/>
                <a:cs typeface="Tahoma"/>
              </a:rPr>
              <a:t>median,</a:t>
            </a:r>
            <a:r>
              <a:rPr spc="-3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count,</a:t>
            </a:r>
            <a:r>
              <a:rPr spc="-35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or</a:t>
            </a:r>
            <a:r>
              <a:rPr spc="-3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count</a:t>
            </a:r>
            <a:r>
              <a:rPr spc="-40" dirty="0">
                <a:latin typeface="Tahoma"/>
                <a:cs typeface="Tahoma"/>
              </a:rPr>
              <a:t> </a:t>
            </a:r>
            <a:r>
              <a:rPr spc="-10" dirty="0">
                <a:latin typeface="Tahoma"/>
                <a:cs typeface="Tahoma"/>
              </a:rPr>
              <a:t>distinct.</a:t>
            </a:r>
            <a:endParaRPr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35202" y="4879492"/>
            <a:ext cx="8739823" cy="756617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spc="-10" dirty="0"/>
              <a:t>Field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idx="1"/>
          </p:nvPr>
        </p:nvSpPr>
        <p:spPr>
          <a:xfrm>
            <a:off x="1600201" y="541902"/>
            <a:ext cx="6554867" cy="3767670"/>
          </a:xfrm>
          <a:prstGeom prst="rect">
            <a:avLst/>
          </a:prstGeom>
        </p:spPr>
        <p:txBody>
          <a:bodyPr vert="horz" wrap="square" lIns="0" tIns="118110" rIns="0" bIns="0" rtlCol="0" anchor="ctr">
            <a:spAutoFit/>
          </a:bodyPr>
          <a:lstStyle/>
          <a:p>
            <a:pPr marL="194945">
              <a:spcBef>
                <a:spcPts val="930"/>
              </a:spcBef>
            </a:pPr>
            <a:r>
              <a:rPr spc="-10" dirty="0"/>
              <a:t>Dimensions</a:t>
            </a:r>
          </a:p>
          <a:p>
            <a:pPr marL="298450" marR="5080" indent="-285750">
              <a:lnSpc>
                <a:spcPct val="102200"/>
              </a:lnSpc>
              <a:spcBef>
                <a:spcPts val="575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313537"/>
                </a:solidFill>
              </a:rPr>
              <a:t>Break</a:t>
            </a:r>
            <a:r>
              <a:rPr sz="1800" spc="-45" dirty="0">
                <a:solidFill>
                  <a:srgbClr val="313537"/>
                </a:solidFill>
              </a:rPr>
              <a:t> </a:t>
            </a:r>
            <a:r>
              <a:rPr sz="1800" dirty="0">
                <a:solidFill>
                  <a:srgbClr val="313537"/>
                </a:solidFill>
              </a:rPr>
              <a:t>down</a:t>
            </a:r>
            <a:r>
              <a:rPr sz="1800" spc="-50" dirty="0">
                <a:solidFill>
                  <a:srgbClr val="313537"/>
                </a:solidFill>
              </a:rPr>
              <a:t> </a:t>
            </a:r>
            <a:r>
              <a:rPr sz="1800" dirty="0">
                <a:solidFill>
                  <a:srgbClr val="313537"/>
                </a:solidFill>
              </a:rPr>
              <a:t>the</a:t>
            </a:r>
            <a:r>
              <a:rPr sz="1800" spc="-45" dirty="0">
                <a:solidFill>
                  <a:srgbClr val="313537"/>
                </a:solidFill>
              </a:rPr>
              <a:t> </a:t>
            </a:r>
            <a:r>
              <a:rPr sz="1800" dirty="0">
                <a:solidFill>
                  <a:srgbClr val="313537"/>
                </a:solidFill>
              </a:rPr>
              <a:t>aggregated</a:t>
            </a:r>
            <a:r>
              <a:rPr sz="1800" spc="-45" dirty="0">
                <a:solidFill>
                  <a:srgbClr val="313537"/>
                </a:solidFill>
              </a:rPr>
              <a:t> </a:t>
            </a:r>
            <a:r>
              <a:rPr sz="1800" dirty="0">
                <a:solidFill>
                  <a:srgbClr val="313537"/>
                </a:solidFill>
              </a:rPr>
              <a:t>total</a:t>
            </a:r>
            <a:r>
              <a:rPr sz="1800" spc="-45" dirty="0">
                <a:solidFill>
                  <a:srgbClr val="313537"/>
                </a:solidFill>
              </a:rPr>
              <a:t> </a:t>
            </a:r>
            <a:r>
              <a:rPr sz="1800" spc="-20" dirty="0">
                <a:solidFill>
                  <a:srgbClr val="313537"/>
                </a:solidFill>
              </a:rPr>
              <a:t>into </a:t>
            </a:r>
            <a:r>
              <a:rPr sz="1800" dirty="0">
                <a:solidFill>
                  <a:srgbClr val="313537"/>
                </a:solidFill>
              </a:rPr>
              <a:t>smaller</a:t>
            </a:r>
            <a:r>
              <a:rPr sz="1800" spc="-30" dirty="0">
                <a:solidFill>
                  <a:srgbClr val="313537"/>
                </a:solidFill>
              </a:rPr>
              <a:t> </a:t>
            </a:r>
            <a:r>
              <a:rPr sz="1800" dirty="0">
                <a:solidFill>
                  <a:srgbClr val="313537"/>
                </a:solidFill>
              </a:rPr>
              <a:t>totals</a:t>
            </a:r>
            <a:r>
              <a:rPr sz="1800" spc="-30" dirty="0">
                <a:solidFill>
                  <a:srgbClr val="313537"/>
                </a:solidFill>
              </a:rPr>
              <a:t> </a:t>
            </a:r>
            <a:r>
              <a:rPr sz="1800" dirty="0">
                <a:solidFill>
                  <a:srgbClr val="313537"/>
                </a:solidFill>
              </a:rPr>
              <a:t>by</a:t>
            </a:r>
            <a:r>
              <a:rPr sz="1800" spc="-30" dirty="0">
                <a:solidFill>
                  <a:srgbClr val="313537"/>
                </a:solidFill>
              </a:rPr>
              <a:t> </a:t>
            </a:r>
            <a:r>
              <a:rPr sz="1800" spc="-10" dirty="0">
                <a:solidFill>
                  <a:srgbClr val="313537"/>
                </a:solidFill>
              </a:rPr>
              <a:t>category.</a:t>
            </a:r>
            <a:endParaRPr sz="1800" dirty="0"/>
          </a:p>
          <a:p>
            <a:pPr>
              <a:spcBef>
                <a:spcPts val="1405"/>
              </a:spcBef>
              <a:buFont typeface="Arial"/>
              <a:buChar char="•"/>
            </a:pPr>
            <a:endParaRPr sz="1800" dirty="0"/>
          </a:p>
          <a:p>
            <a:pPr marL="310515"/>
            <a:r>
              <a:rPr spc="-10" dirty="0">
                <a:solidFill>
                  <a:srgbClr val="228A16"/>
                </a:solidFill>
              </a:rPr>
              <a:t>Measures</a:t>
            </a:r>
          </a:p>
          <a:p>
            <a:pPr marL="297815" indent="-285115">
              <a:spcBef>
                <a:spcPts val="770"/>
              </a:spcBef>
              <a:buFont typeface="Arial"/>
              <a:buChar char="•"/>
              <a:tabLst>
                <a:tab pos="297815" algn="l"/>
              </a:tabLst>
            </a:pPr>
            <a:r>
              <a:rPr sz="1800" dirty="0">
                <a:solidFill>
                  <a:srgbClr val="313537"/>
                </a:solidFill>
              </a:rPr>
              <a:t>By</a:t>
            </a:r>
            <a:r>
              <a:rPr sz="1800" spc="-55" dirty="0">
                <a:solidFill>
                  <a:srgbClr val="313537"/>
                </a:solidFill>
              </a:rPr>
              <a:t> </a:t>
            </a:r>
            <a:r>
              <a:rPr sz="1800" dirty="0">
                <a:solidFill>
                  <a:srgbClr val="313537"/>
                </a:solidFill>
              </a:rPr>
              <a:t>default,</a:t>
            </a:r>
            <a:r>
              <a:rPr sz="1800" spc="-55" dirty="0">
                <a:solidFill>
                  <a:srgbClr val="313537"/>
                </a:solidFill>
              </a:rPr>
              <a:t> </a:t>
            </a:r>
            <a:r>
              <a:rPr sz="1800" dirty="0">
                <a:solidFill>
                  <a:srgbClr val="313537"/>
                </a:solidFill>
              </a:rPr>
              <a:t>aggregated</a:t>
            </a:r>
            <a:r>
              <a:rPr sz="1800" spc="-55" dirty="0">
                <a:solidFill>
                  <a:srgbClr val="313537"/>
                </a:solidFill>
              </a:rPr>
              <a:t> </a:t>
            </a:r>
            <a:r>
              <a:rPr sz="1800" dirty="0">
                <a:solidFill>
                  <a:srgbClr val="313537"/>
                </a:solidFill>
              </a:rPr>
              <a:t>by</a:t>
            </a:r>
            <a:r>
              <a:rPr sz="1800" spc="-55" dirty="0">
                <a:solidFill>
                  <a:srgbClr val="313537"/>
                </a:solidFill>
              </a:rPr>
              <a:t> </a:t>
            </a:r>
            <a:r>
              <a:rPr sz="1800" spc="-25" dirty="0">
                <a:solidFill>
                  <a:srgbClr val="313537"/>
                </a:solidFill>
              </a:rPr>
              <a:t>SUM</a:t>
            </a:r>
            <a:endParaRPr sz="1800" dirty="0"/>
          </a:p>
          <a:p>
            <a:pPr marL="298450" marR="507365" indent="-285750">
              <a:lnSpc>
                <a:spcPts val="2110"/>
              </a:lnSpc>
              <a:spcBef>
                <a:spcPts val="135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000000"/>
                </a:solidFill>
              </a:rPr>
              <a:t>Can</a:t>
            </a:r>
            <a:r>
              <a:rPr sz="1800" spc="-35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be</a:t>
            </a:r>
            <a:r>
              <a:rPr sz="1800" spc="-3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aggregated</a:t>
            </a:r>
            <a:r>
              <a:rPr sz="1800" spc="-3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as</a:t>
            </a:r>
            <a:r>
              <a:rPr sz="1800" spc="-35" dirty="0">
                <a:solidFill>
                  <a:srgbClr val="000000"/>
                </a:solidFill>
              </a:rPr>
              <a:t> </a:t>
            </a:r>
            <a:r>
              <a:rPr sz="1800" spc="-10" dirty="0">
                <a:solidFill>
                  <a:srgbClr val="000000"/>
                </a:solidFill>
              </a:rPr>
              <a:t>average, </a:t>
            </a:r>
            <a:r>
              <a:rPr sz="1800" dirty="0">
                <a:solidFill>
                  <a:srgbClr val="000000"/>
                </a:solidFill>
              </a:rPr>
              <a:t>median,</a:t>
            </a:r>
            <a:r>
              <a:rPr sz="1800" spc="-35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count,</a:t>
            </a:r>
            <a:r>
              <a:rPr sz="1800" spc="-35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or</a:t>
            </a:r>
            <a:r>
              <a:rPr sz="1800" spc="-30" dirty="0">
                <a:solidFill>
                  <a:srgbClr val="000000"/>
                </a:solidFill>
              </a:rPr>
              <a:t> </a:t>
            </a:r>
            <a:r>
              <a:rPr sz="1800" dirty="0">
                <a:solidFill>
                  <a:srgbClr val="000000"/>
                </a:solidFill>
              </a:rPr>
              <a:t>count</a:t>
            </a:r>
            <a:r>
              <a:rPr sz="1800" spc="-40" dirty="0">
                <a:solidFill>
                  <a:srgbClr val="000000"/>
                </a:solidFill>
              </a:rPr>
              <a:t> </a:t>
            </a:r>
            <a:r>
              <a:rPr sz="1800" spc="-10" dirty="0">
                <a:solidFill>
                  <a:srgbClr val="000000"/>
                </a:solidFill>
              </a:rPr>
              <a:t>distinct.</a:t>
            </a:r>
            <a:endParaRPr sz="1800" dirty="0"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10134600" y="6455556"/>
            <a:ext cx="2819400" cy="1667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spcBef>
                <a:spcPts val="100"/>
              </a:spcBef>
            </a:pPr>
            <a:fld id="{81D60167-4931-47E6-BA6A-407CBD079E47}" type="slidenum">
              <a:rPr spc="-25" dirty="0"/>
              <a:pPr marL="38100">
                <a:spcBef>
                  <a:spcPts val="100"/>
                </a:spcBef>
              </a:pPr>
              <a:t>17</a:t>
            </a:fld>
            <a:endParaRPr spc="-25" dirty="0"/>
          </a:p>
        </p:txBody>
      </p:sp>
      <p:grpSp>
        <p:nvGrpSpPr>
          <p:cNvPr id="4" name="object 4"/>
          <p:cNvGrpSpPr/>
          <p:nvPr/>
        </p:nvGrpSpPr>
        <p:grpSpPr>
          <a:xfrm>
            <a:off x="8083094" y="520656"/>
            <a:ext cx="2545715" cy="4674870"/>
            <a:chOff x="1043817" y="1187166"/>
            <a:chExt cx="2545715" cy="46748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3817" y="1187166"/>
              <a:ext cx="2545443" cy="467457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86541" y="2645227"/>
              <a:ext cx="2253615" cy="751205"/>
            </a:xfrm>
            <a:custGeom>
              <a:avLst/>
              <a:gdLst/>
              <a:ahLst/>
              <a:cxnLst/>
              <a:rect l="l" t="t" r="r" b="b"/>
              <a:pathLst>
                <a:path w="2253615" h="751204">
                  <a:moveTo>
                    <a:pt x="0" y="130627"/>
                  </a:moveTo>
                  <a:lnTo>
                    <a:pt x="10265" y="79781"/>
                  </a:lnTo>
                  <a:lnTo>
                    <a:pt x="38259" y="38259"/>
                  </a:lnTo>
                  <a:lnTo>
                    <a:pt x="79781" y="10265"/>
                  </a:lnTo>
                  <a:lnTo>
                    <a:pt x="130627" y="0"/>
                  </a:lnTo>
                  <a:lnTo>
                    <a:pt x="2122718" y="0"/>
                  </a:lnTo>
                  <a:lnTo>
                    <a:pt x="2173563" y="10265"/>
                  </a:lnTo>
                  <a:lnTo>
                    <a:pt x="2215085" y="38259"/>
                  </a:lnTo>
                  <a:lnTo>
                    <a:pt x="2243079" y="79781"/>
                  </a:lnTo>
                  <a:lnTo>
                    <a:pt x="2253345" y="130627"/>
                  </a:lnTo>
                  <a:lnTo>
                    <a:pt x="2253345" y="620488"/>
                  </a:lnTo>
                  <a:lnTo>
                    <a:pt x="2243079" y="671333"/>
                  </a:lnTo>
                  <a:lnTo>
                    <a:pt x="2215085" y="712855"/>
                  </a:lnTo>
                  <a:lnTo>
                    <a:pt x="2173563" y="740849"/>
                  </a:lnTo>
                  <a:lnTo>
                    <a:pt x="2122718" y="751115"/>
                  </a:lnTo>
                  <a:lnTo>
                    <a:pt x="130627" y="751115"/>
                  </a:lnTo>
                  <a:lnTo>
                    <a:pt x="79781" y="740849"/>
                  </a:lnTo>
                  <a:lnTo>
                    <a:pt x="38259" y="712855"/>
                  </a:lnTo>
                  <a:lnTo>
                    <a:pt x="10265" y="671333"/>
                  </a:lnTo>
                  <a:lnTo>
                    <a:pt x="0" y="620488"/>
                  </a:lnTo>
                  <a:lnTo>
                    <a:pt x="0" y="130627"/>
                  </a:lnTo>
                  <a:close/>
                </a:path>
              </a:pathLst>
            </a:custGeom>
            <a:ln w="28575"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86541" y="3437054"/>
              <a:ext cx="2253615" cy="2329815"/>
            </a:xfrm>
            <a:custGeom>
              <a:avLst/>
              <a:gdLst/>
              <a:ahLst/>
              <a:cxnLst/>
              <a:rect l="l" t="t" r="r" b="b"/>
              <a:pathLst>
                <a:path w="2253615" h="2329815">
                  <a:moveTo>
                    <a:pt x="0" y="163276"/>
                  </a:moveTo>
                  <a:lnTo>
                    <a:pt x="5832" y="119871"/>
                  </a:lnTo>
                  <a:lnTo>
                    <a:pt x="22292" y="80867"/>
                  </a:lnTo>
                  <a:lnTo>
                    <a:pt x="47822" y="47822"/>
                  </a:lnTo>
                  <a:lnTo>
                    <a:pt x="80867" y="22292"/>
                  </a:lnTo>
                  <a:lnTo>
                    <a:pt x="119871" y="5832"/>
                  </a:lnTo>
                  <a:lnTo>
                    <a:pt x="163277" y="0"/>
                  </a:lnTo>
                  <a:lnTo>
                    <a:pt x="2090068" y="0"/>
                  </a:lnTo>
                  <a:lnTo>
                    <a:pt x="2133473" y="5832"/>
                  </a:lnTo>
                  <a:lnTo>
                    <a:pt x="2172477" y="22292"/>
                  </a:lnTo>
                  <a:lnTo>
                    <a:pt x="2205522" y="47822"/>
                  </a:lnTo>
                  <a:lnTo>
                    <a:pt x="2231053" y="80867"/>
                  </a:lnTo>
                  <a:lnTo>
                    <a:pt x="2247512" y="119871"/>
                  </a:lnTo>
                  <a:lnTo>
                    <a:pt x="2253345" y="163276"/>
                  </a:lnTo>
                  <a:lnTo>
                    <a:pt x="2253345" y="2166266"/>
                  </a:lnTo>
                  <a:lnTo>
                    <a:pt x="2247512" y="2209671"/>
                  </a:lnTo>
                  <a:lnTo>
                    <a:pt x="2231053" y="2248674"/>
                  </a:lnTo>
                  <a:lnTo>
                    <a:pt x="2205522" y="2281720"/>
                  </a:lnTo>
                  <a:lnTo>
                    <a:pt x="2172477" y="2307250"/>
                  </a:lnTo>
                  <a:lnTo>
                    <a:pt x="2133473" y="2323710"/>
                  </a:lnTo>
                  <a:lnTo>
                    <a:pt x="2090068" y="2329543"/>
                  </a:lnTo>
                  <a:lnTo>
                    <a:pt x="163277" y="2329543"/>
                  </a:lnTo>
                  <a:lnTo>
                    <a:pt x="119871" y="2323710"/>
                  </a:lnTo>
                  <a:lnTo>
                    <a:pt x="80867" y="2307250"/>
                  </a:lnTo>
                  <a:lnTo>
                    <a:pt x="47822" y="2281720"/>
                  </a:lnTo>
                  <a:lnTo>
                    <a:pt x="22292" y="2248674"/>
                  </a:lnTo>
                  <a:lnTo>
                    <a:pt x="5832" y="2209671"/>
                  </a:lnTo>
                  <a:lnTo>
                    <a:pt x="0" y="2166266"/>
                  </a:lnTo>
                  <a:lnTo>
                    <a:pt x="0" y="163276"/>
                  </a:lnTo>
                  <a:close/>
                </a:path>
              </a:pathLst>
            </a:custGeom>
            <a:ln w="28575">
              <a:solidFill>
                <a:srgbClr val="228A1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20434" y="322579"/>
            <a:ext cx="2258695" cy="57404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spc="-60" dirty="0"/>
              <a:t>Types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10134600" y="6455556"/>
            <a:ext cx="2819400" cy="1667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spcBef>
                <a:spcPts val="100"/>
              </a:spcBef>
            </a:pPr>
            <a:fld id="{81D60167-4931-47E6-BA6A-407CBD079E47}" type="slidenum">
              <a:rPr spc="-25" dirty="0"/>
              <a:pPr marL="38100">
                <a:spcBef>
                  <a:spcPts val="100"/>
                </a:spcBef>
              </a:pPr>
              <a:t>18</a:t>
            </a:fld>
            <a:endParaRPr spc="-25" dirty="0"/>
          </a:p>
        </p:txBody>
      </p:sp>
      <p:grpSp>
        <p:nvGrpSpPr>
          <p:cNvPr id="3" name="object 3"/>
          <p:cNvGrpSpPr/>
          <p:nvPr/>
        </p:nvGrpSpPr>
        <p:grpSpPr>
          <a:xfrm>
            <a:off x="2462783" y="1524001"/>
            <a:ext cx="5090160" cy="3819525"/>
            <a:chOff x="938783" y="1524000"/>
            <a:chExt cx="5090160" cy="38195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783" y="4370832"/>
              <a:ext cx="1149096" cy="97231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48655" y="2557272"/>
              <a:ext cx="640079" cy="67970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22519" y="3843527"/>
              <a:ext cx="1106424" cy="7711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9743" y="2255519"/>
              <a:ext cx="893063" cy="81991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3271" y="3233927"/>
              <a:ext cx="780288" cy="89306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8783" y="1524000"/>
              <a:ext cx="996696" cy="441960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570561" y="1548891"/>
            <a:ext cx="2436495" cy="3735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539">
              <a:spcBef>
                <a:spcPts val="100"/>
              </a:spcBef>
            </a:pPr>
            <a:r>
              <a:rPr sz="2200" spc="-50" dirty="0">
                <a:latin typeface="Calibri"/>
                <a:cs typeface="Calibri"/>
              </a:rPr>
              <a:t>Text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String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Values</a:t>
            </a:r>
            <a:endParaRPr sz="2200">
              <a:latin typeface="Calibri"/>
              <a:cs typeface="Calibri"/>
            </a:endParaRPr>
          </a:p>
          <a:p>
            <a:pPr>
              <a:spcBef>
                <a:spcPts val="1920"/>
              </a:spcBef>
            </a:pPr>
            <a:endParaRPr sz="2200">
              <a:latin typeface="Calibri"/>
              <a:cs typeface="Calibri"/>
            </a:endParaRPr>
          </a:p>
          <a:p>
            <a:pPr marL="129539"/>
            <a:r>
              <a:rPr sz="2200" dirty="0">
                <a:latin typeface="Calibri"/>
                <a:cs typeface="Calibri"/>
              </a:rPr>
              <a:t>Discrete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Date/Time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>
              <a:spcBef>
                <a:spcPts val="365"/>
              </a:spcBef>
            </a:pPr>
            <a:endParaRPr sz="2200">
              <a:latin typeface="Calibri"/>
              <a:cs typeface="Calibri"/>
            </a:endParaRPr>
          </a:p>
          <a:p>
            <a:pPr marL="143510"/>
            <a:r>
              <a:rPr sz="2200" dirty="0">
                <a:latin typeface="Calibri"/>
                <a:cs typeface="Calibri"/>
              </a:rPr>
              <a:t>Discrete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Date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>
              <a:spcBef>
                <a:spcPts val="470"/>
              </a:spcBef>
            </a:pPr>
            <a:endParaRPr sz="2200">
              <a:latin typeface="Calibri"/>
              <a:cs typeface="Calibri"/>
            </a:endParaRPr>
          </a:p>
          <a:p>
            <a:pPr marL="12700" marR="412115">
              <a:lnSpc>
                <a:spcPts val="2590"/>
              </a:lnSpc>
            </a:pPr>
            <a:r>
              <a:rPr sz="2200" spc="-10" dirty="0">
                <a:latin typeface="Calibri"/>
                <a:cs typeface="Calibri"/>
              </a:rPr>
              <a:t>Geographic</a:t>
            </a:r>
            <a:r>
              <a:rPr sz="2200" spc="-3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field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spc="-50" dirty="0">
                <a:latin typeface="Calibri"/>
                <a:cs typeface="Calibri"/>
              </a:rPr>
              <a:t>- </a:t>
            </a:r>
            <a:r>
              <a:rPr sz="2200" dirty="0">
                <a:latin typeface="Calibri"/>
                <a:cs typeface="Calibri"/>
              </a:rPr>
              <a:t>State</a:t>
            </a:r>
            <a:r>
              <a:rPr sz="2200" spc="-4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or</a:t>
            </a:r>
            <a:r>
              <a:rPr sz="2200" spc="-45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Zip</a:t>
            </a:r>
            <a:r>
              <a:rPr sz="2200" spc="-5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Code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29697" y="2643124"/>
            <a:ext cx="1811655" cy="175704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133350">
              <a:lnSpc>
                <a:spcPts val="2620"/>
              </a:lnSpc>
              <a:spcBef>
                <a:spcPts val="200"/>
              </a:spcBef>
            </a:pPr>
            <a:r>
              <a:rPr sz="2200" spc="-10" dirty="0">
                <a:latin typeface="Calibri"/>
                <a:cs typeface="Calibri"/>
              </a:rPr>
              <a:t>Continuous </a:t>
            </a:r>
            <a:r>
              <a:rPr sz="2200" dirty="0">
                <a:latin typeface="Calibri"/>
                <a:cs typeface="Calibri"/>
              </a:rPr>
              <a:t>Numeric</a:t>
            </a:r>
            <a:r>
              <a:rPr sz="2200" spc="-65" dirty="0">
                <a:latin typeface="Calibri"/>
                <a:cs typeface="Calibri"/>
              </a:rPr>
              <a:t> </a:t>
            </a:r>
            <a:r>
              <a:rPr sz="2200" spc="-25" dirty="0">
                <a:latin typeface="Calibri"/>
                <a:cs typeface="Calibri"/>
              </a:rPr>
              <a:t>Value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>
              <a:spcBef>
                <a:spcPts val="280"/>
              </a:spcBef>
            </a:pPr>
            <a:endParaRPr sz="2200">
              <a:latin typeface="Calibri"/>
              <a:cs typeface="Calibri"/>
            </a:endParaRPr>
          </a:p>
          <a:p>
            <a:pPr marL="12700"/>
            <a:r>
              <a:rPr sz="2200" dirty="0">
                <a:latin typeface="Calibri"/>
                <a:cs typeface="Calibri"/>
              </a:rPr>
              <a:t>Calculated</a:t>
            </a:r>
            <a:r>
              <a:rPr sz="2200" spc="-1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Field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0434" y="-73921"/>
            <a:ext cx="2404745" cy="136704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Chart</a:t>
            </a:r>
            <a:r>
              <a:rPr spc="-85" dirty="0"/>
              <a:t> </a:t>
            </a:r>
            <a:r>
              <a:rPr spc="-50" dirty="0"/>
              <a:t>Types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10134600" y="6455556"/>
            <a:ext cx="2819400" cy="1667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spcBef>
                <a:spcPts val="100"/>
              </a:spcBef>
            </a:pPr>
            <a:fld id="{81D60167-4931-47E6-BA6A-407CBD079E47}" type="slidenum">
              <a:rPr spc="-25" dirty="0"/>
              <a:pPr marL="38100">
                <a:spcBef>
                  <a:spcPts val="100"/>
                </a:spcBef>
              </a:pPr>
              <a:t>19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0201" y="1476581"/>
            <a:ext cx="8034865" cy="173470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92597" y="3230372"/>
            <a:ext cx="183578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b="1" dirty="0">
                <a:solidFill>
                  <a:srgbClr val="313537"/>
                </a:solidFill>
                <a:latin typeface="Calibri"/>
                <a:cs typeface="Calibri"/>
              </a:rPr>
              <a:t>Line</a:t>
            </a:r>
            <a:r>
              <a:rPr b="1" spc="-2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—</a:t>
            </a:r>
            <a:r>
              <a:rPr spc="-2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View</a:t>
            </a:r>
            <a:r>
              <a:rPr spc="-1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trends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in</a:t>
            </a:r>
            <a:r>
              <a:rPr spc="-4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data</a:t>
            </a:r>
            <a:r>
              <a:rPr spc="-3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over</a:t>
            </a:r>
            <a:r>
              <a:rPr spc="-4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0" dirty="0">
                <a:solidFill>
                  <a:srgbClr val="313537"/>
                </a:solidFill>
                <a:latin typeface="Calibri"/>
                <a:cs typeface="Calibri"/>
              </a:rPr>
              <a:t>time.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92597" y="4056379"/>
            <a:ext cx="1837689" cy="1394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b="1" dirty="0">
                <a:solidFill>
                  <a:srgbClr val="313537"/>
                </a:solidFill>
                <a:latin typeface="Calibri"/>
                <a:cs typeface="Calibri"/>
              </a:rPr>
              <a:t>Examples:</a:t>
            </a:r>
            <a:r>
              <a:rPr b="1" spc="33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0" dirty="0">
                <a:solidFill>
                  <a:srgbClr val="313537"/>
                </a:solidFill>
                <a:latin typeface="Calibri"/>
                <a:cs typeface="Calibri"/>
              </a:rPr>
              <a:t>Stock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price</a:t>
            </a:r>
            <a:r>
              <a:rPr spc="-4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change</a:t>
            </a:r>
            <a:r>
              <a:rPr spc="-4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over</a:t>
            </a:r>
            <a:r>
              <a:rPr spc="-50" dirty="0">
                <a:solidFill>
                  <a:srgbClr val="313537"/>
                </a:solidFill>
                <a:latin typeface="Calibri"/>
                <a:cs typeface="Calibri"/>
              </a:rPr>
              <a:t> a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five-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year</a:t>
            </a:r>
            <a:r>
              <a:rPr spc="-5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period</a:t>
            </a:r>
            <a:r>
              <a:rPr spc="-35" dirty="0">
                <a:solidFill>
                  <a:srgbClr val="313537"/>
                </a:solidFill>
                <a:latin typeface="Calibri"/>
                <a:cs typeface="Calibri"/>
              </a:rPr>
              <a:t> or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website</a:t>
            </a:r>
            <a:r>
              <a:rPr spc="-6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page</a:t>
            </a:r>
            <a:r>
              <a:rPr spc="-6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0" dirty="0">
                <a:solidFill>
                  <a:srgbClr val="313537"/>
                </a:solidFill>
                <a:latin typeface="Calibri"/>
                <a:cs typeface="Calibri"/>
              </a:rPr>
              <a:t>views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during</a:t>
            </a:r>
            <a:r>
              <a:rPr spc="-2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a</a:t>
            </a:r>
            <a:r>
              <a:rPr spc="-2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month.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84001" y="3273044"/>
            <a:ext cx="196850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b="1" dirty="0">
                <a:solidFill>
                  <a:srgbClr val="313537"/>
                </a:solidFill>
                <a:latin typeface="Calibri"/>
                <a:cs typeface="Calibri"/>
              </a:rPr>
              <a:t>Bar</a:t>
            </a:r>
            <a:r>
              <a:rPr b="1" spc="-4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—</a:t>
            </a:r>
            <a:r>
              <a:rPr spc="-3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Compare</a:t>
            </a:r>
            <a:r>
              <a:rPr spc="-3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0" dirty="0">
                <a:solidFill>
                  <a:srgbClr val="313537"/>
                </a:solidFill>
                <a:latin typeface="Calibri"/>
                <a:cs typeface="Calibri"/>
              </a:rPr>
              <a:t>data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across</a:t>
            </a:r>
            <a:r>
              <a:rPr spc="-5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categories.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84001" y="4099053"/>
            <a:ext cx="1988820" cy="1391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b="1" dirty="0">
                <a:solidFill>
                  <a:srgbClr val="313537"/>
                </a:solidFill>
                <a:latin typeface="Calibri"/>
                <a:cs typeface="Calibri"/>
              </a:rPr>
              <a:t>Examples:</a:t>
            </a:r>
            <a:r>
              <a:rPr b="1" spc="-6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Volume</a:t>
            </a:r>
            <a:r>
              <a:rPr spc="-6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5" dirty="0">
                <a:solidFill>
                  <a:srgbClr val="313537"/>
                </a:solidFill>
                <a:latin typeface="Calibri"/>
                <a:cs typeface="Calibri"/>
              </a:rPr>
              <a:t>of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shirts</a:t>
            </a:r>
            <a:r>
              <a:rPr spc="-3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in</a:t>
            </a:r>
            <a:r>
              <a:rPr spc="-2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different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sizes,</a:t>
            </a:r>
            <a:r>
              <a:rPr spc="-5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or</a:t>
            </a:r>
            <a:r>
              <a:rPr spc="-6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percent</a:t>
            </a:r>
            <a:r>
              <a:rPr spc="-5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5" dirty="0">
                <a:solidFill>
                  <a:srgbClr val="313537"/>
                </a:solidFill>
                <a:latin typeface="Calibri"/>
                <a:cs typeface="Calibri"/>
              </a:rPr>
              <a:t>of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spending</a:t>
            </a:r>
            <a:r>
              <a:rPr spc="-7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5" dirty="0">
                <a:solidFill>
                  <a:srgbClr val="313537"/>
                </a:solidFill>
                <a:latin typeface="Calibri"/>
                <a:cs typeface="Calibri"/>
              </a:rPr>
              <a:t>by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department.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10088" y="3273045"/>
            <a:ext cx="199771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b="1" dirty="0">
                <a:solidFill>
                  <a:srgbClr val="313537"/>
                </a:solidFill>
                <a:latin typeface="Calibri"/>
                <a:cs typeface="Calibri"/>
              </a:rPr>
              <a:t>Heat</a:t>
            </a:r>
            <a:r>
              <a:rPr b="1" spc="-2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313537"/>
                </a:solidFill>
                <a:latin typeface="Calibri"/>
                <a:cs typeface="Calibri"/>
              </a:rPr>
              <a:t>Map</a:t>
            </a:r>
            <a:r>
              <a:rPr b="1" spc="-2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—</a:t>
            </a:r>
            <a:r>
              <a:rPr spc="-2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0" dirty="0">
                <a:solidFill>
                  <a:srgbClr val="313537"/>
                </a:solidFill>
                <a:latin typeface="Calibri"/>
                <a:cs typeface="Calibri"/>
              </a:rPr>
              <a:t>Show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the</a:t>
            </a:r>
            <a:r>
              <a:rPr spc="-1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relationship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between</a:t>
            </a:r>
            <a:r>
              <a:rPr spc="-6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two</a:t>
            </a:r>
            <a:r>
              <a:rPr spc="-6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factors.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10088" y="4364229"/>
            <a:ext cx="2037080" cy="1125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b="1" dirty="0">
                <a:solidFill>
                  <a:srgbClr val="313537"/>
                </a:solidFill>
                <a:latin typeface="Calibri"/>
                <a:cs typeface="Calibri"/>
              </a:rPr>
              <a:t>Examples:</a:t>
            </a:r>
            <a:r>
              <a:rPr b="1" spc="-7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Segment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analysis</a:t>
            </a:r>
            <a:r>
              <a:rPr spc="-3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of</a:t>
            </a:r>
            <a:r>
              <a:rPr spc="-2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target market,</a:t>
            </a:r>
            <a:r>
              <a:rPr spc="-2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or</a:t>
            </a:r>
            <a:r>
              <a:rPr spc="-2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sales</a:t>
            </a:r>
            <a:r>
              <a:rPr spc="-2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leads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by</a:t>
            </a:r>
            <a:r>
              <a:rPr spc="-4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individual</a:t>
            </a:r>
            <a:r>
              <a:rPr spc="-4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0" dirty="0">
                <a:solidFill>
                  <a:srgbClr val="313537"/>
                </a:solidFill>
                <a:latin typeface="Calibri"/>
                <a:cs typeface="Calibri"/>
              </a:rPr>
              <a:t>rep.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867872" y="15241"/>
            <a:ext cx="5837767" cy="1717905"/>
          </a:xfrm>
          <a:prstGeom prst="rect">
            <a:avLst/>
          </a:prstGeom>
        </p:spPr>
        <p:txBody>
          <a:bodyPr vert="horz" wrap="square" lIns="0" tIns="55371" rIns="0" bIns="0" rtlCol="0" anchor="ctr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TABLAEU </a:t>
            </a:r>
            <a:br>
              <a:rPr lang="en-US" dirty="0"/>
            </a:br>
            <a:br>
              <a:rPr lang="en-US" dirty="0"/>
            </a:br>
            <a:r>
              <a:rPr dirty="0"/>
              <a:t>Why</a:t>
            </a:r>
            <a:r>
              <a:rPr spc="-90" dirty="0"/>
              <a:t> </a:t>
            </a:r>
            <a:r>
              <a:rPr spc="-10" dirty="0"/>
              <a:t>Visualize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0134600" y="6455556"/>
            <a:ext cx="2819400" cy="1667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69850">
              <a:spcBef>
                <a:spcPts val="100"/>
              </a:spcBef>
            </a:pPr>
            <a:fld id="{81D60167-4931-47E6-BA6A-407CBD079E47}" type="slidenum">
              <a:rPr spc="-50" dirty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2</a:t>
            </a:fld>
            <a:endParaRPr spc="-50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67872" y="2175388"/>
            <a:ext cx="267144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spc="-85" dirty="0">
                <a:solidFill>
                  <a:srgbClr val="555960"/>
                </a:solidFill>
                <a:latin typeface="Tahoma"/>
                <a:cs typeface="Tahoma"/>
              </a:rPr>
              <a:t>To</a:t>
            </a:r>
            <a:r>
              <a:rPr sz="2200" spc="-75" dirty="0">
                <a:solidFill>
                  <a:srgbClr val="55596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555960"/>
                </a:solidFill>
                <a:latin typeface="Tahoma"/>
                <a:cs typeface="Tahoma"/>
              </a:rPr>
              <a:t>record</a:t>
            </a:r>
            <a:r>
              <a:rPr sz="2200" spc="-80" dirty="0">
                <a:solidFill>
                  <a:srgbClr val="555960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555960"/>
                </a:solidFill>
                <a:latin typeface="Tahoma"/>
                <a:cs typeface="Tahoma"/>
              </a:rPr>
              <a:t>information</a:t>
            </a:r>
            <a:endParaRPr sz="2200" dirty="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54481" y="2978311"/>
            <a:ext cx="7537269" cy="244584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0434" y="-73921"/>
            <a:ext cx="2404745" cy="136704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Chart</a:t>
            </a:r>
            <a:r>
              <a:rPr spc="-85" dirty="0"/>
              <a:t> </a:t>
            </a:r>
            <a:r>
              <a:rPr spc="-50" dirty="0"/>
              <a:t>Types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10134600" y="6455556"/>
            <a:ext cx="2819400" cy="1667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spcBef>
                <a:spcPts val="100"/>
              </a:spcBef>
            </a:pPr>
            <a:fld id="{81D60167-4931-47E6-BA6A-407CBD079E47}" type="slidenum">
              <a:rPr spc="-25" dirty="0"/>
              <a:pPr marL="38100">
                <a:spcBef>
                  <a:spcPts val="100"/>
                </a:spcBef>
              </a:pPr>
              <a:t>20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1" y="1446548"/>
            <a:ext cx="8164285" cy="16826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67607" y="3148077"/>
            <a:ext cx="1887855" cy="1125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b="1" dirty="0">
                <a:latin typeface="Calibri"/>
                <a:cs typeface="Calibri"/>
              </a:rPr>
              <a:t>Highlight</a:t>
            </a:r>
            <a:r>
              <a:rPr b="1" spc="-45" dirty="0">
                <a:latin typeface="Calibri"/>
                <a:cs typeface="Calibri"/>
              </a:rPr>
              <a:t> </a:t>
            </a:r>
            <a:r>
              <a:rPr b="1" spc="-20" dirty="0">
                <a:latin typeface="Calibri"/>
                <a:cs typeface="Calibri"/>
              </a:rPr>
              <a:t>Table</a:t>
            </a:r>
            <a:r>
              <a:rPr b="1" spc="-50" dirty="0">
                <a:latin typeface="Calibri"/>
                <a:cs typeface="Calibri"/>
              </a:rPr>
              <a:t> </a:t>
            </a:r>
            <a:r>
              <a:rPr spc="-50" dirty="0">
                <a:latin typeface="Calibri"/>
                <a:cs typeface="Calibri"/>
              </a:rPr>
              <a:t>— </a:t>
            </a:r>
            <a:r>
              <a:rPr dirty="0">
                <a:latin typeface="Calibri"/>
                <a:cs typeface="Calibri"/>
              </a:rPr>
              <a:t>Shows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detailed information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on</a:t>
            </a:r>
            <a:r>
              <a:rPr spc="-20" dirty="0">
                <a:latin typeface="Calibri"/>
                <a:cs typeface="Calibri"/>
              </a:rPr>
              <a:t> heat </a:t>
            </a:r>
            <a:r>
              <a:rPr spc="-10" dirty="0">
                <a:latin typeface="Calibri"/>
                <a:cs typeface="Calibri"/>
              </a:rPr>
              <a:t>maps.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67607" y="4519676"/>
            <a:ext cx="2150745" cy="1394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b="1" dirty="0">
                <a:latin typeface="Calibri"/>
                <a:cs typeface="Calibri"/>
              </a:rPr>
              <a:t>Examples:</a:t>
            </a:r>
            <a:r>
              <a:rPr b="1"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The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percent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market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for </a:t>
            </a:r>
            <a:r>
              <a:rPr spc="-10" dirty="0">
                <a:latin typeface="Calibri"/>
                <a:cs typeface="Calibri"/>
              </a:rPr>
              <a:t>different</a:t>
            </a:r>
            <a:r>
              <a:rPr spc="-7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segments,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or </a:t>
            </a:r>
            <a:r>
              <a:rPr dirty="0">
                <a:latin typeface="Calibri"/>
                <a:cs typeface="Calibri"/>
              </a:rPr>
              <a:t>sales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numbers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in</a:t>
            </a:r>
            <a:endParaRPr>
              <a:latin typeface="Calibri"/>
              <a:cs typeface="Calibri"/>
            </a:endParaRPr>
          </a:p>
          <a:p>
            <a:pPr marL="12700">
              <a:lnSpc>
                <a:spcPts val="2110"/>
              </a:lnSpc>
            </a:pPr>
            <a:r>
              <a:rPr dirty="0">
                <a:latin typeface="Calibri"/>
                <a:cs typeface="Calibri"/>
              </a:rPr>
              <a:t>a</a:t>
            </a:r>
            <a:r>
              <a:rPr spc="409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region.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5684" y="3148076"/>
            <a:ext cx="21189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b="1" spc="-10" dirty="0">
                <a:latin typeface="Calibri"/>
                <a:cs typeface="Calibri"/>
              </a:rPr>
              <a:t>Treemap</a:t>
            </a:r>
            <a:r>
              <a:rPr b="1" spc="-5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—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Show </a:t>
            </a:r>
            <a:r>
              <a:rPr spc="-10" dirty="0">
                <a:latin typeface="Calibri"/>
                <a:cs typeface="Calibri"/>
              </a:rPr>
              <a:t>hierarchical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data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as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spc="-50" dirty="0">
                <a:latin typeface="Calibri"/>
                <a:cs typeface="Calibri"/>
              </a:rPr>
              <a:t>a </a:t>
            </a:r>
            <a:r>
              <a:rPr spc="-10" dirty="0">
                <a:latin typeface="Calibri"/>
                <a:cs typeface="Calibri"/>
              </a:rPr>
              <a:t>proportion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 whole.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65684" y="4242307"/>
            <a:ext cx="2164715" cy="140335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5"/>
              </a:spcBef>
            </a:pPr>
            <a:r>
              <a:rPr b="1" dirty="0">
                <a:latin typeface="Calibri"/>
                <a:cs typeface="Calibri"/>
              </a:rPr>
              <a:t>Examples:</a:t>
            </a:r>
            <a:r>
              <a:rPr b="1" spc="-7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Storage </a:t>
            </a:r>
            <a:r>
              <a:rPr dirty="0">
                <a:latin typeface="Calibri"/>
                <a:cs typeface="Calibri"/>
              </a:rPr>
              <a:t>usage</a:t>
            </a:r>
            <a:r>
              <a:rPr spc="-6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across</a:t>
            </a:r>
            <a:r>
              <a:rPr spc="-7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computer </a:t>
            </a:r>
            <a:r>
              <a:rPr dirty="0">
                <a:latin typeface="Calibri"/>
                <a:cs typeface="Calibri"/>
              </a:rPr>
              <a:t>machines,</a:t>
            </a:r>
            <a:r>
              <a:rPr spc="-6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comparing </a:t>
            </a:r>
            <a:r>
              <a:rPr dirty="0">
                <a:latin typeface="Calibri"/>
                <a:cs typeface="Calibri"/>
              </a:rPr>
              <a:t>fiscal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budgets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between years.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45597" y="3148077"/>
            <a:ext cx="182054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b="1" dirty="0">
                <a:solidFill>
                  <a:srgbClr val="313537"/>
                </a:solidFill>
                <a:latin typeface="Calibri"/>
                <a:cs typeface="Calibri"/>
              </a:rPr>
              <a:t>Gantt</a:t>
            </a:r>
            <a:r>
              <a:rPr b="1" spc="-4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—</a:t>
            </a:r>
            <a:r>
              <a:rPr spc="-4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0" dirty="0">
                <a:solidFill>
                  <a:srgbClr val="313537"/>
                </a:solidFill>
                <a:latin typeface="Calibri"/>
                <a:cs typeface="Calibri"/>
              </a:rPr>
              <a:t>Show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duration</a:t>
            </a:r>
            <a:r>
              <a:rPr spc="-4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over</a:t>
            </a:r>
            <a:r>
              <a:rPr spc="-4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0" dirty="0">
                <a:solidFill>
                  <a:srgbClr val="313537"/>
                </a:solidFill>
                <a:latin typeface="Calibri"/>
                <a:cs typeface="Calibri"/>
              </a:rPr>
              <a:t>time.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45597" y="3974083"/>
            <a:ext cx="2098675" cy="13944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05"/>
              </a:spcBef>
            </a:pPr>
            <a:r>
              <a:rPr b="1" dirty="0">
                <a:solidFill>
                  <a:srgbClr val="313537"/>
                </a:solidFill>
                <a:latin typeface="Calibri"/>
                <a:cs typeface="Calibri"/>
              </a:rPr>
              <a:t>Examples:</a:t>
            </a:r>
            <a:r>
              <a:rPr b="1" spc="-7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Project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timeline,</a:t>
            </a:r>
            <a:r>
              <a:rPr spc="-3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duration</a:t>
            </a:r>
            <a:r>
              <a:rPr spc="-2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of</a:t>
            </a:r>
            <a:r>
              <a:rPr spc="-3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50" dirty="0">
                <a:solidFill>
                  <a:srgbClr val="313537"/>
                </a:solidFill>
                <a:latin typeface="Calibri"/>
                <a:cs typeface="Calibri"/>
              </a:rPr>
              <a:t>a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machine’s</a:t>
            </a:r>
            <a:r>
              <a:rPr spc="-8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0" dirty="0">
                <a:solidFill>
                  <a:srgbClr val="313537"/>
                </a:solidFill>
                <a:latin typeface="Calibri"/>
                <a:cs typeface="Calibri"/>
              </a:rPr>
              <a:t>use,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availability</a:t>
            </a:r>
            <a:r>
              <a:rPr spc="-5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of</a:t>
            </a:r>
            <a:r>
              <a:rPr spc="-5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players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on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a</a:t>
            </a:r>
            <a:r>
              <a:rPr spc="-1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team.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0434" y="-73921"/>
            <a:ext cx="2404745" cy="136704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Chart</a:t>
            </a:r>
            <a:r>
              <a:rPr spc="-85" dirty="0"/>
              <a:t> </a:t>
            </a:r>
            <a:r>
              <a:rPr spc="-50" dirty="0"/>
              <a:t>Types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10134600" y="6455556"/>
            <a:ext cx="2819400" cy="1667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spcBef>
                <a:spcPts val="100"/>
              </a:spcBef>
            </a:pPr>
            <a:fld id="{81D60167-4931-47E6-BA6A-407CBD079E47}" type="slidenum">
              <a:rPr spc="-25" dirty="0"/>
              <a:pPr marL="38100">
                <a:spcBef>
                  <a:spcPts val="100"/>
                </a:spcBef>
              </a:pPr>
              <a:t>21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9314" y="1573859"/>
            <a:ext cx="8111065" cy="15721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508016" y="3166365"/>
            <a:ext cx="237998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b="1" spc="-10" dirty="0">
                <a:latin typeface="Calibri"/>
                <a:cs typeface="Calibri"/>
              </a:rPr>
              <a:t>Scatterplot </a:t>
            </a:r>
            <a:r>
              <a:rPr dirty="0">
                <a:latin typeface="Calibri"/>
                <a:cs typeface="Calibri"/>
              </a:rPr>
              <a:t>—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Investigate </a:t>
            </a:r>
            <a:r>
              <a:rPr spc="-10" dirty="0">
                <a:latin typeface="Calibri"/>
                <a:cs typeface="Calibri"/>
              </a:rPr>
              <a:t>relationships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between quantitative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values.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08016" y="4257548"/>
            <a:ext cx="2148840" cy="1125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b="1" dirty="0">
                <a:latin typeface="Calibri"/>
                <a:cs typeface="Calibri"/>
              </a:rPr>
              <a:t>Examples:</a:t>
            </a:r>
            <a:r>
              <a:rPr b="1"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Male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versus </a:t>
            </a:r>
            <a:r>
              <a:rPr dirty="0">
                <a:latin typeface="Calibri"/>
                <a:cs typeface="Calibri"/>
              </a:rPr>
              <a:t>female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likelihood</a:t>
            </a:r>
            <a:r>
              <a:rPr spc="-85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of </a:t>
            </a:r>
            <a:r>
              <a:rPr dirty="0">
                <a:latin typeface="Calibri"/>
                <a:cs typeface="Calibri"/>
              </a:rPr>
              <a:t>having</a:t>
            </a:r>
            <a:r>
              <a:rPr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lung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cancer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spc="-25" dirty="0">
                <a:latin typeface="Calibri"/>
                <a:cs typeface="Calibri"/>
              </a:rPr>
              <a:t>at </a:t>
            </a:r>
            <a:r>
              <a:rPr spc="-10" dirty="0">
                <a:latin typeface="Calibri"/>
                <a:cs typeface="Calibri"/>
              </a:rPr>
              <a:t>different</a:t>
            </a:r>
            <a:r>
              <a:rPr spc="-8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ages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2786" y="3166365"/>
            <a:ext cx="228600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b="1" dirty="0">
                <a:latin typeface="Calibri"/>
                <a:cs typeface="Calibri"/>
              </a:rPr>
              <a:t>Bullet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—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Evaluate performance </a:t>
            </a:r>
            <a:r>
              <a:rPr dirty="0">
                <a:latin typeface="Calibri"/>
                <a:cs typeface="Calibri"/>
              </a:rPr>
              <a:t>of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0" dirty="0">
                <a:latin typeface="Calibri"/>
                <a:cs typeface="Calibri"/>
              </a:rPr>
              <a:t> metric against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goal.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62786" y="4257548"/>
            <a:ext cx="2250440" cy="1125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b="1" dirty="0">
                <a:latin typeface="Calibri"/>
                <a:cs typeface="Calibri"/>
              </a:rPr>
              <a:t>Examples:</a:t>
            </a:r>
            <a:r>
              <a:rPr b="1" spc="-4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Sales</a:t>
            </a:r>
            <a:r>
              <a:rPr spc="-50" dirty="0">
                <a:latin typeface="Calibri"/>
                <a:cs typeface="Calibri"/>
              </a:rPr>
              <a:t> </a:t>
            </a:r>
            <a:r>
              <a:rPr spc="-20" dirty="0">
                <a:latin typeface="Calibri"/>
                <a:cs typeface="Calibri"/>
              </a:rPr>
              <a:t>quota </a:t>
            </a:r>
            <a:r>
              <a:rPr dirty="0">
                <a:latin typeface="Calibri"/>
                <a:cs typeface="Calibri"/>
              </a:rPr>
              <a:t>assessment,</a:t>
            </a:r>
            <a:r>
              <a:rPr spc="33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performan </a:t>
            </a:r>
            <a:r>
              <a:rPr dirty="0">
                <a:latin typeface="Calibri"/>
                <a:cs typeface="Calibri"/>
              </a:rPr>
              <a:t>ce</a:t>
            </a:r>
            <a:r>
              <a:rPr spc="-10" dirty="0">
                <a:latin typeface="Calibri"/>
                <a:cs typeface="Calibri"/>
              </a:rPr>
              <a:t> spectrum (great/good/poor).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77043" y="3166365"/>
            <a:ext cx="1821180" cy="1125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b="1" spc="-10" dirty="0">
                <a:solidFill>
                  <a:srgbClr val="313537"/>
                </a:solidFill>
                <a:latin typeface="Calibri"/>
                <a:cs typeface="Calibri"/>
              </a:rPr>
              <a:t>Histogram</a:t>
            </a:r>
            <a:r>
              <a:rPr b="1" spc="-3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50" dirty="0">
                <a:solidFill>
                  <a:srgbClr val="313537"/>
                </a:solidFill>
                <a:latin typeface="Calibri"/>
                <a:cs typeface="Calibri"/>
              </a:rPr>
              <a:t>—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Understand</a:t>
            </a:r>
            <a:r>
              <a:rPr spc="-5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5" dirty="0">
                <a:solidFill>
                  <a:srgbClr val="313537"/>
                </a:solidFill>
                <a:latin typeface="Calibri"/>
                <a:cs typeface="Calibri"/>
              </a:rPr>
              <a:t>the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distribution</a:t>
            </a:r>
            <a:r>
              <a:rPr spc="-5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of</a:t>
            </a:r>
            <a:r>
              <a:rPr spc="-5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0" dirty="0">
                <a:solidFill>
                  <a:srgbClr val="313537"/>
                </a:solidFill>
                <a:latin typeface="Calibri"/>
                <a:cs typeface="Calibri"/>
              </a:rPr>
              <a:t>your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data.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77044" y="4537964"/>
            <a:ext cx="2089785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b="1" dirty="0">
                <a:solidFill>
                  <a:srgbClr val="313537"/>
                </a:solidFill>
                <a:latin typeface="Calibri"/>
                <a:cs typeface="Calibri"/>
              </a:rPr>
              <a:t>Examples:</a:t>
            </a:r>
            <a:r>
              <a:rPr b="1" spc="-7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Number</a:t>
            </a:r>
            <a:r>
              <a:rPr spc="-7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5" dirty="0">
                <a:solidFill>
                  <a:srgbClr val="313537"/>
                </a:solidFill>
                <a:latin typeface="Calibri"/>
                <a:cs typeface="Calibri"/>
              </a:rPr>
              <a:t>of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customers</a:t>
            </a:r>
            <a:r>
              <a:rPr spc="-5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5" dirty="0">
                <a:solidFill>
                  <a:srgbClr val="313537"/>
                </a:solidFill>
                <a:latin typeface="Calibri"/>
                <a:cs typeface="Calibri"/>
              </a:rPr>
              <a:t>by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company</a:t>
            </a:r>
            <a:r>
              <a:rPr spc="-8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size,</a:t>
            </a:r>
            <a:r>
              <a:rPr spc="-8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student performance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on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35" dirty="0">
                <a:solidFill>
                  <a:srgbClr val="313537"/>
                </a:solidFill>
                <a:latin typeface="Calibri"/>
                <a:cs typeface="Calibri"/>
              </a:rPr>
              <a:t>an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exam,</a:t>
            </a:r>
            <a:r>
              <a:rPr spc="-6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frequency</a:t>
            </a:r>
            <a:r>
              <a:rPr spc="-6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of</a:t>
            </a:r>
            <a:r>
              <a:rPr spc="-6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50" dirty="0">
                <a:solidFill>
                  <a:srgbClr val="313537"/>
                </a:solidFill>
                <a:latin typeface="Calibri"/>
                <a:cs typeface="Calibri"/>
              </a:rPr>
              <a:t>a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product</a:t>
            </a:r>
            <a:r>
              <a:rPr spc="-7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defect.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20434" y="-73921"/>
            <a:ext cx="2404745" cy="1367041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Chart</a:t>
            </a:r>
            <a:r>
              <a:rPr spc="-85" dirty="0"/>
              <a:t> </a:t>
            </a:r>
            <a:r>
              <a:rPr spc="-50" dirty="0"/>
              <a:t>Types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12"/>
          </p:nvPr>
        </p:nvSpPr>
        <p:spPr>
          <a:xfrm>
            <a:off x="10134600" y="6455556"/>
            <a:ext cx="2819400" cy="1667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spcBef>
                <a:spcPts val="100"/>
              </a:spcBef>
            </a:pPr>
            <a:fld id="{81D60167-4931-47E6-BA6A-407CBD079E47}" type="slidenum">
              <a:rPr spc="-25" dirty="0"/>
              <a:pPr marL="38100">
                <a:spcBef>
                  <a:spcPts val="100"/>
                </a:spcBef>
              </a:pPr>
              <a:t>22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0691" y="1616581"/>
            <a:ext cx="7971850" cy="16356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122250" y="3273045"/>
            <a:ext cx="2029460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b="1" spc="-35" dirty="0">
                <a:solidFill>
                  <a:srgbClr val="313537"/>
                </a:solidFill>
                <a:latin typeface="Calibri"/>
                <a:cs typeface="Calibri"/>
              </a:rPr>
              <a:t>Box-</a:t>
            </a:r>
            <a:r>
              <a:rPr b="1" spc="-10" dirty="0">
                <a:solidFill>
                  <a:srgbClr val="313537"/>
                </a:solidFill>
                <a:latin typeface="Calibri"/>
                <a:cs typeface="Calibri"/>
              </a:rPr>
              <a:t>and-Whisker</a:t>
            </a:r>
            <a:r>
              <a:rPr b="1" spc="1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50" dirty="0">
                <a:solidFill>
                  <a:srgbClr val="313537"/>
                </a:solidFill>
                <a:latin typeface="Calibri"/>
                <a:cs typeface="Calibri"/>
              </a:rPr>
              <a:t>—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Show</a:t>
            </a:r>
            <a:r>
              <a:rPr spc="-3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the</a:t>
            </a:r>
            <a:r>
              <a:rPr spc="-2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distribution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of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a</a:t>
            </a:r>
            <a:r>
              <a:rPr spc="-1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set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of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a</a:t>
            </a:r>
            <a:r>
              <a:rPr spc="-1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0" dirty="0">
                <a:solidFill>
                  <a:srgbClr val="313537"/>
                </a:solidFill>
                <a:latin typeface="Calibri"/>
                <a:cs typeface="Calibri"/>
              </a:rPr>
              <a:t>data.</a:t>
            </a:r>
            <a:endParaRPr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22250" y="4364228"/>
            <a:ext cx="212217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spcBef>
                <a:spcPts val="100"/>
              </a:spcBef>
            </a:pPr>
            <a:r>
              <a:rPr b="1" dirty="0">
                <a:solidFill>
                  <a:srgbClr val="313537"/>
                </a:solidFill>
                <a:latin typeface="Calibri"/>
                <a:cs typeface="Calibri"/>
              </a:rPr>
              <a:t>Examples:</a:t>
            </a:r>
            <a:r>
              <a:rPr b="1" spc="-7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Understand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ing</a:t>
            </a:r>
            <a:r>
              <a:rPr spc="-4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your</a:t>
            </a:r>
            <a:r>
              <a:rPr spc="-4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data</a:t>
            </a:r>
            <a:r>
              <a:rPr spc="-4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briefly,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seeing</a:t>
            </a:r>
            <a:r>
              <a:rPr spc="-5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how</a:t>
            </a:r>
            <a:r>
              <a:rPr spc="-5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data</a:t>
            </a:r>
            <a:r>
              <a:rPr spc="-6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5" dirty="0">
                <a:solidFill>
                  <a:srgbClr val="313537"/>
                </a:solidFill>
                <a:latin typeface="Calibri"/>
                <a:cs typeface="Calibri"/>
              </a:rPr>
              <a:t>is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skewed</a:t>
            </a:r>
            <a:r>
              <a:rPr spc="-6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towards</a:t>
            </a:r>
            <a:r>
              <a:rPr spc="-6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5" dirty="0">
                <a:solidFill>
                  <a:srgbClr val="313537"/>
                </a:solidFill>
                <a:latin typeface="Calibri"/>
                <a:cs typeface="Calibri"/>
              </a:rPr>
              <a:t>one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end,</a:t>
            </a:r>
            <a:r>
              <a:rPr spc="-3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identifying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outliers</a:t>
            </a:r>
            <a:r>
              <a:rPr spc="-5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in</a:t>
            </a:r>
            <a:r>
              <a:rPr spc="-4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your</a:t>
            </a:r>
            <a:r>
              <a:rPr spc="-4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data.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5768" y="3218180"/>
            <a:ext cx="1967230" cy="1391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b="1" dirty="0">
                <a:solidFill>
                  <a:srgbClr val="313537"/>
                </a:solidFill>
                <a:latin typeface="Calibri"/>
                <a:cs typeface="Calibri"/>
              </a:rPr>
              <a:t>Symbol</a:t>
            </a:r>
            <a:r>
              <a:rPr b="1" spc="-2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313537"/>
                </a:solidFill>
                <a:latin typeface="Calibri"/>
                <a:cs typeface="Calibri"/>
              </a:rPr>
              <a:t>maps</a:t>
            </a:r>
            <a:r>
              <a:rPr b="1" spc="-3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—</a:t>
            </a:r>
            <a:r>
              <a:rPr spc="-25" dirty="0">
                <a:solidFill>
                  <a:srgbClr val="313537"/>
                </a:solidFill>
                <a:latin typeface="Calibri"/>
                <a:cs typeface="Calibri"/>
              </a:rPr>
              <a:t> Use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for</a:t>
            </a:r>
            <a:r>
              <a:rPr spc="-7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totals</a:t>
            </a:r>
            <a:r>
              <a:rPr spc="-7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rather</a:t>
            </a:r>
            <a:r>
              <a:rPr spc="-7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0" dirty="0">
                <a:solidFill>
                  <a:srgbClr val="313537"/>
                </a:solidFill>
                <a:latin typeface="Calibri"/>
                <a:cs typeface="Calibri"/>
              </a:rPr>
              <a:t>than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rates.</a:t>
            </a:r>
            <a:r>
              <a:rPr spc="-3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Be</a:t>
            </a:r>
            <a:r>
              <a:rPr spc="-2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careful,</a:t>
            </a:r>
            <a:r>
              <a:rPr spc="-25" dirty="0">
                <a:solidFill>
                  <a:srgbClr val="313537"/>
                </a:solidFill>
                <a:latin typeface="Calibri"/>
                <a:cs typeface="Calibri"/>
              </a:rPr>
              <a:t> as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small</a:t>
            </a:r>
            <a:r>
              <a:rPr spc="-4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differences</a:t>
            </a:r>
            <a:r>
              <a:rPr spc="-4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0" dirty="0">
                <a:solidFill>
                  <a:srgbClr val="313537"/>
                </a:solidFill>
                <a:latin typeface="Calibri"/>
                <a:cs typeface="Calibri"/>
              </a:rPr>
              <a:t>will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be</a:t>
            </a:r>
            <a:r>
              <a:rPr spc="-3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hard</a:t>
            </a:r>
            <a:r>
              <a:rPr spc="-3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to</a:t>
            </a:r>
            <a:r>
              <a:rPr spc="-3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0" dirty="0">
                <a:solidFill>
                  <a:srgbClr val="313537"/>
                </a:solidFill>
                <a:latin typeface="Calibri"/>
                <a:cs typeface="Calibri"/>
              </a:rPr>
              <a:t>see.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85769" y="4858005"/>
            <a:ext cx="2068195" cy="8578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just">
              <a:lnSpc>
                <a:spcPct val="101699"/>
              </a:lnSpc>
              <a:spcBef>
                <a:spcPts val="60"/>
              </a:spcBef>
            </a:pPr>
            <a:r>
              <a:rPr b="1" dirty="0">
                <a:solidFill>
                  <a:srgbClr val="313537"/>
                </a:solidFill>
                <a:latin typeface="Calibri"/>
                <a:cs typeface="Calibri"/>
              </a:rPr>
              <a:t>Examples:</a:t>
            </a:r>
            <a:r>
              <a:rPr b="1" spc="-7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Number</a:t>
            </a:r>
            <a:r>
              <a:rPr spc="-7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5" dirty="0">
                <a:solidFill>
                  <a:srgbClr val="313537"/>
                </a:solidFill>
                <a:latin typeface="Calibri"/>
                <a:cs typeface="Calibri"/>
              </a:rPr>
              <a:t>of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customers</a:t>
            </a:r>
            <a:r>
              <a:rPr spc="-3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in</a:t>
            </a:r>
            <a:r>
              <a:rPr spc="-2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different geographies.</a:t>
            </a:r>
            <a:endParaRPr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06437" y="3218180"/>
            <a:ext cx="2218690" cy="1125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b="1" dirty="0">
                <a:solidFill>
                  <a:srgbClr val="313537"/>
                </a:solidFill>
                <a:latin typeface="Calibri"/>
                <a:cs typeface="Calibri"/>
              </a:rPr>
              <a:t>Area</a:t>
            </a:r>
            <a:r>
              <a:rPr b="1" spc="-2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313537"/>
                </a:solidFill>
                <a:latin typeface="Calibri"/>
                <a:cs typeface="Calibri"/>
              </a:rPr>
              <a:t>maps</a:t>
            </a:r>
            <a:r>
              <a:rPr b="1" spc="-2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—</a:t>
            </a:r>
            <a:r>
              <a:rPr spc="-2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Use</a:t>
            </a:r>
            <a:r>
              <a:rPr spc="-1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5" dirty="0">
                <a:solidFill>
                  <a:srgbClr val="313537"/>
                </a:solidFill>
                <a:latin typeface="Calibri"/>
                <a:cs typeface="Calibri"/>
              </a:rPr>
              <a:t>for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rates</a:t>
            </a:r>
            <a:r>
              <a:rPr spc="-7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rather</a:t>
            </a:r>
            <a:r>
              <a:rPr spc="-7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than</a:t>
            </a:r>
            <a:r>
              <a:rPr spc="-6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totals.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Use</a:t>
            </a:r>
            <a:r>
              <a:rPr spc="-4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sensible</a:t>
            </a:r>
            <a:r>
              <a:rPr spc="-3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0" dirty="0">
                <a:solidFill>
                  <a:srgbClr val="313537"/>
                </a:solidFill>
                <a:latin typeface="Calibri"/>
                <a:cs typeface="Calibri"/>
              </a:rPr>
              <a:t>base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geography.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06438" y="4589780"/>
            <a:ext cx="2299335" cy="1391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b="1" dirty="0">
                <a:solidFill>
                  <a:srgbClr val="313537"/>
                </a:solidFill>
                <a:latin typeface="Calibri"/>
                <a:cs typeface="Calibri"/>
              </a:rPr>
              <a:t>Examples:</a:t>
            </a:r>
            <a:r>
              <a:rPr b="1" spc="-6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Rates</a:t>
            </a:r>
            <a:r>
              <a:rPr spc="-7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25" dirty="0">
                <a:solidFill>
                  <a:srgbClr val="313537"/>
                </a:solidFill>
                <a:latin typeface="Calibri"/>
                <a:cs typeface="Calibri"/>
              </a:rPr>
              <a:t>of internet-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usage</a:t>
            </a:r>
            <a:r>
              <a:rPr spc="-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in</a:t>
            </a:r>
            <a:r>
              <a:rPr spc="-5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certain geographies,</a:t>
            </a:r>
            <a:r>
              <a:rPr spc="-20" dirty="0">
                <a:solidFill>
                  <a:srgbClr val="313537"/>
                </a:solidFill>
                <a:latin typeface="Calibri"/>
                <a:cs typeface="Calibri"/>
              </a:rPr>
              <a:t> house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prices</a:t>
            </a:r>
            <a:r>
              <a:rPr spc="-3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313537"/>
                </a:solidFill>
                <a:latin typeface="Calibri"/>
                <a:cs typeface="Calibri"/>
              </a:rPr>
              <a:t>in</a:t>
            </a:r>
            <a:r>
              <a:rPr spc="-20" dirty="0">
                <a:solidFill>
                  <a:srgbClr val="313537"/>
                </a:solidFill>
                <a:latin typeface="Calibri"/>
                <a:cs typeface="Calibri"/>
              </a:rPr>
              <a:t> </a:t>
            </a:r>
            <a:r>
              <a:rPr spc="-10" dirty="0">
                <a:solidFill>
                  <a:srgbClr val="313537"/>
                </a:solidFill>
                <a:latin typeface="Calibri"/>
                <a:cs typeface="Calibri"/>
              </a:rPr>
              <a:t>different neighborhoods.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8772" y="1510132"/>
            <a:ext cx="6856292" cy="1926168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Tableau</a:t>
            </a:r>
            <a:r>
              <a:rPr spc="-220" dirty="0"/>
              <a:t> </a:t>
            </a:r>
            <a:r>
              <a:rPr spc="-10" dirty="0"/>
              <a:t>Workspace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8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23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2" y="1164167"/>
            <a:ext cx="7780333" cy="385414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8772" y="1510132"/>
            <a:ext cx="6856292" cy="1926168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Tableau</a:t>
            </a:r>
            <a:r>
              <a:rPr spc="-220" dirty="0"/>
              <a:t> </a:t>
            </a:r>
            <a:r>
              <a:rPr spc="-10" dirty="0"/>
              <a:t>Workspace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8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24</a:t>
            </a:fld>
            <a:endParaRPr spc="-25" dirty="0"/>
          </a:p>
        </p:txBody>
      </p:sp>
      <p:grpSp>
        <p:nvGrpSpPr>
          <p:cNvPr id="4" name="object 4"/>
          <p:cNvGrpSpPr/>
          <p:nvPr/>
        </p:nvGrpSpPr>
        <p:grpSpPr>
          <a:xfrm>
            <a:off x="1515835" y="1164167"/>
            <a:ext cx="7788909" cy="3854450"/>
            <a:chOff x="-8166" y="1164167"/>
            <a:chExt cx="7788909" cy="38544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164167"/>
              <a:ext cx="7780333" cy="38541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1256" y="1913163"/>
              <a:ext cx="4074886" cy="139456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883" y="1378013"/>
              <a:ext cx="1455420" cy="3107055"/>
            </a:xfrm>
            <a:custGeom>
              <a:avLst/>
              <a:gdLst/>
              <a:ahLst/>
              <a:cxnLst/>
              <a:rect l="l" t="t" r="r" b="b"/>
              <a:pathLst>
                <a:path w="1455420" h="3107054">
                  <a:moveTo>
                    <a:pt x="0" y="242514"/>
                  </a:moveTo>
                  <a:lnTo>
                    <a:pt x="4927" y="193639"/>
                  </a:lnTo>
                  <a:lnTo>
                    <a:pt x="19058" y="148116"/>
                  </a:lnTo>
                  <a:lnTo>
                    <a:pt x="41417" y="106922"/>
                  </a:lnTo>
                  <a:lnTo>
                    <a:pt x="71030" y="71030"/>
                  </a:lnTo>
                  <a:lnTo>
                    <a:pt x="106922" y="41417"/>
                  </a:lnTo>
                  <a:lnTo>
                    <a:pt x="148116" y="19057"/>
                  </a:lnTo>
                  <a:lnTo>
                    <a:pt x="193639" y="4927"/>
                  </a:lnTo>
                  <a:lnTo>
                    <a:pt x="242514" y="0"/>
                  </a:lnTo>
                  <a:lnTo>
                    <a:pt x="1212542" y="0"/>
                  </a:lnTo>
                  <a:lnTo>
                    <a:pt x="1261417" y="4927"/>
                  </a:lnTo>
                  <a:lnTo>
                    <a:pt x="1306940" y="19057"/>
                  </a:lnTo>
                  <a:lnTo>
                    <a:pt x="1348134" y="41417"/>
                  </a:lnTo>
                  <a:lnTo>
                    <a:pt x="1384026" y="71030"/>
                  </a:lnTo>
                  <a:lnTo>
                    <a:pt x="1413639" y="106922"/>
                  </a:lnTo>
                  <a:lnTo>
                    <a:pt x="1435999" y="148116"/>
                  </a:lnTo>
                  <a:lnTo>
                    <a:pt x="1450130" y="193639"/>
                  </a:lnTo>
                  <a:lnTo>
                    <a:pt x="1455057" y="242514"/>
                  </a:lnTo>
                  <a:lnTo>
                    <a:pt x="1455057" y="2864387"/>
                  </a:lnTo>
                  <a:lnTo>
                    <a:pt x="1450130" y="2913262"/>
                  </a:lnTo>
                  <a:lnTo>
                    <a:pt x="1435999" y="2958784"/>
                  </a:lnTo>
                  <a:lnTo>
                    <a:pt x="1413639" y="2999979"/>
                  </a:lnTo>
                  <a:lnTo>
                    <a:pt x="1384026" y="3035870"/>
                  </a:lnTo>
                  <a:lnTo>
                    <a:pt x="1348134" y="3065483"/>
                  </a:lnTo>
                  <a:lnTo>
                    <a:pt x="1306940" y="3087843"/>
                  </a:lnTo>
                  <a:lnTo>
                    <a:pt x="1261417" y="3101974"/>
                  </a:lnTo>
                  <a:lnTo>
                    <a:pt x="1212542" y="3106901"/>
                  </a:lnTo>
                  <a:lnTo>
                    <a:pt x="242514" y="3106901"/>
                  </a:lnTo>
                  <a:lnTo>
                    <a:pt x="193639" y="3101974"/>
                  </a:lnTo>
                  <a:lnTo>
                    <a:pt x="148116" y="3087843"/>
                  </a:lnTo>
                  <a:lnTo>
                    <a:pt x="106922" y="3065483"/>
                  </a:lnTo>
                  <a:lnTo>
                    <a:pt x="71030" y="3035870"/>
                  </a:lnTo>
                  <a:lnTo>
                    <a:pt x="41417" y="2999979"/>
                  </a:lnTo>
                  <a:lnTo>
                    <a:pt x="19058" y="2958784"/>
                  </a:lnTo>
                  <a:lnTo>
                    <a:pt x="4927" y="2913262"/>
                  </a:lnTo>
                  <a:lnTo>
                    <a:pt x="0" y="2864387"/>
                  </a:lnTo>
                  <a:lnTo>
                    <a:pt x="0" y="242514"/>
                  </a:lnTo>
                  <a:close/>
                </a:path>
              </a:pathLst>
            </a:custGeom>
            <a:ln w="38100">
              <a:solidFill>
                <a:srgbClr val="AD94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8772" y="1510132"/>
            <a:ext cx="6856292" cy="1926168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Tableau</a:t>
            </a:r>
            <a:r>
              <a:rPr spc="-220" dirty="0"/>
              <a:t> </a:t>
            </a:r>
            <a:r>
              <a:rPr spc="-10" dirty="0"/>
              <a:t>Workspace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8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25</a:t>
            </a:fld>
            <a:endParaRPr spc="-25" dirty="0"/>
          </a:p>
        </p:txBody>
      </p:sp>
      <p:grpSp>
        <p:nvGrpSpPr>
          <p:cNvPr id="4" name="object 4"/>
          <p:cNvGrpSpPr/>
          <p:nvPr/>
        </p:nvGrpSpPr>
        <p:grpSpPr>
          <a:xfrm>
            <a:off x="1524002" y="1164167"/>
            <a:ext cx="7780655" cy="3854450"/>
            <a:chOff x="1" y="1164167"/>
            <a:chExt cx="7780655" cy="38544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1164167"/>
              <a:ext cx="7780333" cy="38541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79913" y="1992085"/>
              <a:ext cx="4723493" cy="227839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579913" y="1404255"/>
              <a:ext cx="5116830" cy="588010"/>
            </a:xfrm>
            <a:custGeom>
              <a:avLst/>
              <a:gdLst/>
              <a:ahLst/>
              <a:cxnLst/>
              <a:rect l="l" t="t" r="r" b="b"/>
              <a:pathLst>
                <a:path w="5116830" h="588010">
                  <a:moveTo>
                    <a:pt x="0" y="97973"/>
                  </a:moveTo>
                  <a:lnTo>
                    <a:pt x="7699" y="59837"/>
                  </a:lnTo>
                  <a:lnTo>
                    <a:pt x="28695" y="28695"/>
                  </a:lnTo>
                  <a:lnTo>
                    <a:pt x="59837" y="7699"/>
                  </a:lnTo>
                  <a:lnTo>
                    <a:pt x="97972" y="0"/>
                  </a:lnTo>
                  <a:lnTo>
                    <a:pt x="5018313" y="0"/>
                  </a:lnTo>
                  <a:lnTo>
                    <a:pt x="5056448" y="7699"/>
                  </a:lnTo>
                  <a:lnTo>
                    <a:pt x="5087590" y="28695"/>
                  </a:lnTo>
                  <a:lnTo>
                    <a:pt x="5108586" y="59837"/>
                  </a:lnTo>
                  <a:lnTo>
                    <a:pt x="5116286" y="97973"/>
                  </a:lnTo>
                  <a:lnTo>
                    <a:pt x="5116286" y="489855"/>
                  </a:lnTo>
                  <a:lnTo>
                    <a:pt x="5108586" y="527991"/>
                  </a:lnTo>
                  <a:lnTo>
                    <a:pt x="5087590" y="559133"/>
                  </a:lnTo>
                  <a:lnTo>
                    <a:pt x="5056448" y="580129"/>
                  </a:lnTo>
                  <a:lnTo>
                    <a:pt x="5018313" y="587829"/>
                  </a:lnTo>
                  <a:lnTo>
                    <a:pt x="97972" y="587829"/>
                  </a:lnTo>
                  <a:lnTo>
                    <a:pt x="59837" y="580129"/>
                  </a:lnTo>
                  <a:lnTo>
                    <a:pt x="28695" y="559133"/>
                  </a:lnTo>
                  <a:lnTo>
                    <a:pt x="7699" y="527991"/>
                  </a:lnTo>
                  <a:lnTo>
                    <a:pt x="0" y="489855"/>
                  </a:lnTo>
                  <a:lnTo>
                    <a:pt x="0" y="97973"/>
                  </a:lnTo>
                  <a:close/>
                </a:path>
              </a:pathLst>
            </a:custGeom>
            <a:ln w="38100">
              <a:solidFill>
                <a:srgbClr val="AD94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8772" y="1510132"/>
            <a:ext cx="6856292" cy="1926168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Tableau</a:t>
            </a:r>
            <a:r>
              <a:rPr spc="-220" dirty="0"/>
              <a:t> </a:t>
            </a:r>
            <a:r>
              <a:rPr spc="-10" dirty="0"/>
              <a:t>Workspace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8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26</a:t>
            </a:fld>
            <a:endParaRPr spc="-25" dirty="0"/>
          </a:p>
        </p:txBody>
      </p:sp>
      <p:grpSp>
        <p:nvGrpSpPr>
          <p:cNvPr id="4" name="object 4"/>
          <p:cNvGrpSpPr/>
          <p:nvPr/>
        </p:nvGrpSpPr>
        <p:grpSpPr>
          <a:xfrm>
            <a:off x="1524002" y="1164167"/>
            <a:ext cx="7780655" cy="3854450"/>
            <a:chOff x="1" y="1164167"/>
            <a:chExt cx="7780655" cy="38544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1164167"/>
              <a:ext cx="7780333" cy="38541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86740" y="2015671"/>
              <a:ext cx="4080328" cy="178891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76326" y="1926770"/>
              <a:ext cx="1280160" cy="653415"/>
            </a:xfrm>
            <a:custGeom>
              <a:avLst/>
              <a:gdLst/>
              <a:ahLst/>
              <a:cxnLst/>
              <a:rect l="l" t="t" r="r" b="b"/>
              <a:pathLst>
                <a:path w="1280160" h="653414">
                  <a:moveTo>
                    <a:pt x="0" y="108859"/>
                  </a:moveTo>
                  <a:lnTo>
                    <a:pt x="8554" y="66486"/>
                  </a:lnTo>
                  <a:lnTo>
                    <a:pt x="31884" y="31884"/>
                  </a:lnTo>
                  <a:lnTo>
                    <a:pt x="66486" y="8554"/>
                  </a:lnTo>
                  <a:lnTo>
                    <a:pt x="108858" y="0"/>
                  </a:lnTo>
                  <a:lnTo>
                    <a:pt x="1170714" y="0"/>
                  </a:lnTo>
                  <a:lnTo>
                    <a:pt x="1213086" y="8554"/>
                  </a:lnTo>
                  <a:lnTo>
                    <a:pt x="1247688" y="31884"/>
                  </a:lnTo>
                  <a:lnTo>
                    <a:pt x="1271018" y="66486"/>
                  </a:lnTo>
                  <a:lnTo>
                    <a:pt x="1279573" y="108859"/>
                  </a:lnTo>
                  <a:lnTo>
                    <a:pt x="1279573" y="544284"/>
                  </a:lnTo>
                  <a:lnTo>
                    <a:pt x="1271018" y="586656"/>
                  </a:lnTo>
                  <a:lnTo>
                    <a:pt x="1247688" y="621258"/>
                  </a:lnTo>
                  <a:lnTo>
                    <a:pt x="1213086" y="644588"/>
                  </a:lnTo>
                  <a:lnTo>
                    <a:pt x="1170714" y="653143"/>
                  </a:lnTo>
                  <a:lnTo>
                    <a:pt x="108858" y="653143"/>
                  </a:lnTo>
                  <a:lnTo>
                    <a:pt x="66486" y="644588"/>
                  </a:lnTo>
                  <a:lnTo>
                    <a:pt x="31884" y="621258"/>
                  </a:lnTo>
                  <a:lnTo>
                    <a:pt x="8554" y="586656"/>
                  </a:lnTo>
                  <a:lnTo>
                    <a:pt x="0" y="544284"/>
                  </a:lnTo>
                  <a:lnTo>
                    <a:pt x="0" y="108859"/>
                  </a:lnTo>
                  <a:close/>
                </a:path>
              </a:pathLst>
            </a:custGeom>
            <a:ln w="38100">
              <a:solidFill>
                <a:srgbClr val="AD94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8772" y="1510132"/>
            <a:ext cx="6856292" cy="1926168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Tableau</a:t>
            </a:r>
            <a:r>
              <a:rPr spc="-220" dirty="0"/>
              <a:t> </a:t>
            </a:r>
            <a:r>
              <a:rPr spc="-10" dirty="0"/>
              <a:t>Workspace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8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27</a:t>
            </a:fld>
            <a:endParaRPr spc="-25" dirty="0"/>
          </a:p>
        </p:txBody>
      </p:sp>
      <p:grpSp>
        <p:nvGrpSpPr>
          <p:cNvPr id="4" name="object 4"/>
          <p:cNvGrpSpPr/>
          <p:nvPr/>
        </p:nvGrpSpPr>
        <p:grpSpPr>
          <a:xfrm>
            <a:off x="1524002" y="1164167"/>
            <a:ext cx="7780655" cy="3938270"/>
            <a:chOff x="1" y="1164167"/>
            <a:chExt cx="7780655" cy="393827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1164167"/>
              <a:ext cx="7780333" cy="38541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60030" y="1755598"/>
              <a:ext cx="3259769" cy="3346801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480456" y="2514600"/>
              <a:ext cx="1280160" cy="1557020"/>
            </a:xfrm>
            <a:custGeom>
              <a:avLst/>
              <a:gdLst/>
              <a:ahLst/>
              <a:cxnLst/>
              <a:rect l="l" t="t" r="r" b="b"/>
              <a:pathLst>
                <a:path w="1280160" h="1557020">
                  <a:moveTo>
                    <a:pt x="0" y="213265"/>
                  </a:moveTo>
                  <a:lnTo>
                    <a:pt x="5632" y="164365"/>
                  </a:lnTo>
                  <a:lnTo>
                    <a:pt x="21676" y="119476"/>
                  </a:lnTo>
                  <a:lnTo>
                    <a:pt x="46852" y="79878"/>
                  </a:lnTo>
                  <a:lnTo>
                    <a:pt x="79878" y="46852"/>
                  </a:lnTo>
                  <a:lnTo>
                    <a:pt x="119476" y="21676"/>
                  </a:lnTo>
                  <a:lnTo>
                    <a:pt x="164365" y="5632"/>
                  </a:lnTo>
                  <a:lnTo>
                    <a:pt x="213265" y="0"/>
                  </a:lnTo>
                  <a:lnTo>
                    <a:pt x="1066307" y="0"/>
                  </a:lnTo>
                  <a:lnTo>
                    <a:pt x="1115207" y="5632"/>
                  </a:lnTo>
                  <a:lnTo>
                    <a:pt x="1160096" y="21676"/>
                  </a:lnTo>
                  <a:lnTo>
                    <a:pt x="1199694" y="46852"/>
                  </a:lnTo>
                  <a:lnTo>
                    <a:pt x="1232721" y="79878"/>
                  </a:lnTo>
                  <a:lnTo>
                    <a:pt x="1257896" y="119476"/>
                  </a:lnTo>
                  <a:lnTo>
                    <a:pt x="1273940" y="164365"/>
                  </a:lnTo>
                  <a:lnTo>
                    <a:pt x="1279573" y="213265"/>
                  </a:lnTo>
                  <a:lnTo>
                    <a:pt x="1279573" y="1343390"/>
                  </a:lnTo>
                  <a:lnTo>
                    <a:pt x="1273940" y="1392290"/>
                  </a:lnTo>
                  <a:lnTo>
                    <a:pt x="1257896" y="1437179"/>
                  </a:lnTo>
                  <a:lnTo>
                    <a:pt x="1232721" y="1476777"/>
                  </a:lnTo>
                  <a:lnTo>
                    <a:pt x="1199694" y="1509804"/>
                  </a:lnTo>
                  <a:lnTo>
                    <a:pt x="1160096" y="1534979"/>
                  </a:lnTo>
                  <a:lnTo>
                    <a:pt x="1115207" y="1551023"/>
                  </a:lnTo>
                  <a:lnTo>
                    <a:pt x="1066307" y="1556656"/>
                  </a:lnTo>
                  <a:lnTo>
                    <a:pt x="213265" y="1556656"/>
                  </a:lnTo>
                  <a:lnTo>
                    <a:pt x="164365" y="1551023"/>
                  </a:lnTo>
                  <a:lnTo>
                    <a:pt x="119476" y="1534979"/>
                  </a:lnTo>
                  <a:lnTo>
                    <a:pt x="79878" y="1509804"/>
                  </a:lnTo>
                  <a:lnTo>
                    <a:pt x="46852" y="1476777"/>
                  </a:lnTo>
                  <a:lnTo>
                    <a:pt x="21676" y="1437179"/>
                  </a:lnTo>
                  <a:lnTo>
                    <a:pt x="5632" y="1392290"/>
                  </a:lnTo>
                  <a:lnTo>
                    <a:pt x="0" y="1343390"/>
                  </a:lnTo>
                  <a:lnTo>
                    <a:pt x="0" y="213265"/>
                  </a:lnTo>
                  <a:close/>
                </a:path>
              </a:pathLst>
            </a:custGeom>
            <a:ln w="38100">
              <a:solidFill>
                <a:srgbClr val="AD94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8772" y="1510132"/>
            <a:ext cx="6856292" cy="1926168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Tableau</a:t>
            </a:r>
            <a:r>
              <a:rPr spc="-220" dirty="0"/>
              <a:t> </a:t>
            </a:r>
            <a:r>
              <a:rPr spc="-10" dirty="0"/>
              <a:t>Workspace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8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28</a:t>
            </a:fld>
            <a:endParaRPr spc="-25" dirty="0"/>
          </a:p>
        </p:txBody>
      </p:sp>
      <p:grpSp>
        <p:nvGrpSpPr>
          <p:cNvPr id="4" name="object 4"/>
          <p:cNvGrpSpPr/>
          <p:nvPr/>
        </p:nvGrpSpPr>
        <p:grpSpPr>
          <a:xfrm>
            <a:off x="1524002" y="1164168"/>
            <a:ext cx="7799705" cy="3965575"/>
            <a:chOff x="1" y="1164167"/>
            <a:chExt cx="7799705" cy="396557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1164167"/>
              <a:ext cx="7780333" cy="38541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8848" y="1753820"/>
              <a:ext cx="3049893" cy="16751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56858" y="2003661"/>
              <a:ext cx="4624070" cy="3107055"/>
            </a:xfrm>
            <a:custGeom>
              <a:avLst/>
              <a:gdLst/>
              <a:ahLst/>
              <a:cxnLst/>
              <a:rect l="l" t="t" r="r" b="b"/>
              <a:pathLst>
                <a:path w="4624070" h="3107054">
                  <a:moveTo>
                    <a:pt x="0" y="517825"/>
                  </a:moveTo>
                  <a:lnTo>
                    <a:pt x="2116" y="470692"/>
                  </a:lnTo>
                  <a:lnTo>
                    <a:pt x="8342" y="424745"/>
                  </a:lnTo>
                  <a:lnTo>
                    <a:pt x="18497" y="380166"/>
                  </a:lnTo>
                  <a:lnTo>
                    <a:pt x="32396" y="337139"/>
                  </a:lnTo>
                  <a:lnTo>
                    <a:pt x="49857" y="295845"/>
                  </a:lnTo>
                  <a:lnTo>
                    <a:pt x="70698" y="256468"/>
                  </a:lnTo>
                  <a:lnTo>
                    <a:pt x="94735" y="219191"/>
                  </a:lnTo>
                  <a:lnTo>
                    <a:pt x="121786" y="184197"/>
                  </a:lnTo>
                  <a:lnTo>
                    <a:pt x="151667" y="151667"/>
                  </a:lnTo>
                  <a:lnTo>
                    <a:pt x="184197" y="121786"/>
                  </a:lnTo>
                  <a:lnTo>
                    <a:pt x="219191" y="94735"/>
                  </a:lnTo>
                  <a:lnTo>
                    <a:pt x="256468" y="70698"/>
                  </a:lnTo>
                  <a:lnTo>
                    <a:pt x="295845" y="49857"/>
                  </a:lnTo>
                  <a:lnTo>
                    <a:pt x="337139" y="32396"/>
                  </a:lnTo>
                  <a:lnTo>
                    <a:pt x="380166" y="18497"/>
                  </a:lnTo>
                  <a:lnTo>
                    <a:pt x="424745" y="8342"/>
                  </a:lnTo>
                  <a:lnTo>
                    <a:pt x="470692" y="2116"/>
                  </a:lnTo>
                  <a:lnTo>
                    <a:pt x="517825" y="0"/>
                  </a:lnTo>
                  <a:lnTo>
                    <a:pt x="4105651" y="0"/>
                  </a:lnTo>
                  <a:lnTo>
                    <a:pt x="4152783" y="2116"/>
                  </a:lnTo>
                  <a:lnTo>
                    <a:pt x="4198730" y="8342"/>
                  </a:lnTo>
                  <a:lnTo>
                    <a:pt x="4243309" y="18497"/>
                  </a:lnTo>
                  <a:lnTo>
                    <a:pt x="4286337" y="32396"/>
                  </a:lnTo>
                  <a:lnTo>
                    <a:pt x="4327630" y="49857"/>
                  </a:lnTo>
                  <a:lnTo>
                    <a:pt x="4367007" y="70698"/>
                  </a:lnTo>
                  <a:lnTo>
                    <a:pt x="4404284" y="94735"/>
                  </a:lnTo>
                  <a:lnTo>
                    <a:pt x="4439279" y="121786"/>
                  </a:lnTo>
                  <a:lnTo>
                    <a:pt x="4471808" y="151667"/>
                  </a:lnTo>
                  <a:lnTo>
                    <a:pt x="4501690" y="184197"/>
                  </a:lnTo>
                  <a:lnTo>
                    <a:pt x="4528740" y="219191"/>
                  </a:lnTo>
                  <a:lnTo>
                    <a:pt x="4552777" y="256468"/>
                  </a:lnTo>
                  <a:lnTo>
                    <a:pt x="4573618" y="295845"/>
                  </a:lnTo>
                  <a:lnTo>
                    <a:pt x="4591079" y="337139"/>
                  </a:lnTo>
                  <a:lnTo>
                    <a:pt x="4604978" y="380166"/>
                  </a:lnTo>
                  <a:lnTo>
                    <a:pt x="4615133" y="424745"/>
                  </a:lnTo>
                  <a:lnTo>
                    <a:pt x="4621359" y="470692"/>
                  </a:lnTo>
                  <a:lnTo>
                    <a:pt x="4623476" y="517825"/>
                  </a:lnTo>
                  <a:lnTo>
                    <a:pt x="4623476" y="2589076"/>
                  </a:lnTo>
                  <a:lnTo>
                    <a:pt x="4621359" y="2636208"/>
                  </a:lnTo>
                  <a:lnTo>
                    <a:pt x="4615133" y="2682155"/>
                  </a:lnTo>
                  <a:lnTo>
                    <a:pt x="4604978" y="2726734"/>
                  </a:lnTo>
                  <a:lnTo>
                    <a:pt x="4591079" y="2769762"/>
                  </a:lnTo>
                  <a:lnTo>
                    <a:pt x="4573618" y="2811055"/>
                  </a:lnTo>
                  <a:lnTo>
                    <a:pt x="4552777" y="2850432"/>
                  </a:lnTo>
                  <a:lnTo>
                    <a:pt x="4528740" y="2887709"/>
                  </a:lnTo>
                  <a:lnTo>
                    <a:pt x="4501690" y="2922704"/>
                  </a:lnTo>
                  <a:lnTo>
                    <a:pt x="4471808" y="2955233"/>
                  </a:lnTo>
                  <a:lnTo>
                    <a:pt x="4439279" y="2985115"/>
                  </a:lnTo>
                  <a:lnTo>
                    <a:pt x="4404284" y="3012165"/>
                  </a:lnTo>
                  <a:lnTo>
                    <a:pt x="4367007" y="3036202"/>
                  </a:lnTo>
                  <a:lnTo>
                    <a:pt x="4327630" y="3057043"/>
                  </a:lnTo>
                  <a:lnTo>
                    <a:pt x="4286337" y="3074504"/>
                  </a:lnTo>
                  <a:lnTo>
                    <a:pt x="4243309" y="3088403"/>
                  </a:lnTo>
                  <a:lnTo>
                    <a:pt x="4198730" y="3098558"/>
                  </a:lnTo>
                  <a:lnTo>
                    <a:pt x="4152783" y="3104784"/>
                  </a:lnTo>
                  <a:lnTo>
                    <a:pt x="4105651" y="3106901"/>
                  </a:lnTo>
                  <a:lnTo>
                    <a:pt x="517825" y="3106901"/>
                  </a:lnTo>
                  <a:lnTo>
                    <a:pt x="470692" y="3104784"/>
                  </a:lnTo>
                  <a:lnTo>
                    <a:pt x="424745" y="3098558"/>
                  </a:lnTo>
                  <a:lnTo>
                    <a:pt x="380166" y="3088403"/>
                  </a:lnTo>
                  <a:lnTo>
                    <a:pt x="337139" y="3074504"/>
                  </a:lnTo>
                  <a:lnTo>
                    <a:pt x="295845" y="3057043"/>
                  </a:lnTo>
                  <a:lnTo>
                    <a:pt x="256468" y="3036202"/>
                  </a:lnTo>
                  <a:lnTo>
                    <a:pt x="219191" y="3012165"/>
                  </a:lnTo>
                  <a:lnTo>
                    <a:pt x="184197" y="2985115"/>
                  </a:lnTo>
                  <a:lnTo>
                    <a:pt x="151667" y="2955233"/>
                  </a:lnTo>
                  <a:lnTo>
                    <a:pt x="121786" y="2922704"/>
                  </a:lnTo>
                  <a:lnTo>
                    <a:pt x="94735" y="2887709"/>
                  </a:lnTo>
                  <a:lnTo>
                    <a:pt x="70698" y="2850432"/>
                  </a:lnTo>
                  <a:lnTo>
                    <a:pt x="49857" y="2811055"/>
                  </a:lnTo>
                  <a:lnTo>
                    <a:pt x="32396" y="2769762"/>
                  </a:lnTo>
                  <a:lnTo>
                    <a:pt x="18497" y="2726734"/>
                  </a:lnTo>
                  <a:lnTo>
                    <a:pt x="8342" y="2682155"/>
                  </a:lnTo>
                  <a:lnTo>
                    <a:pt x="2116" y="2636208"/>
                  </a:lnTo>
                  <a:lnTo>
                    <a:pt x="0" y="2589076"/>
                  </a:lnTo>
                  <a:lnTo>
                    <a:pt x="0" y="517825"/>
                  </a:lnTo>
                  <a:close/>
                </a:path>
              </a:pathLst>
            </a:custGeom>
            <a:ln w="38100">
              <a:solidFill>
                <a:srgbClr val="AD94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8772" y="1971797"/>
            <a:ext cx="6856292" cy="1002839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Visualization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8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29</a:t>
            </a:fld>
            <a:endParaRPr spc="-25" dirty="0"/>
          </a:p>
        </p:txBody>
      </p:sp>
      <p:grpSp>
        <p:nvGrpSpPr>
          <p:cNvPr id="4" name="object 4"/>
          <p:cNvGrpSpPr/>
          <p:nvPr/>
        </p:nvGrpSpPr>
        <p:grpSpPr>
          <a:xfrm>
            <a:off x="1524002" y="1164167"/>
            <a:ext cx="7780655" cy="3854450"/>
            <a:chOff x="1" y="1164167"/>
            <a:chExt cx="7780655" cy="38544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1164167"/>
              <a:ext cx="7780333" cy="385414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01624" y="1516379"/>
              <a:ext cx="3624579" cy="1503680"/>
            </a:xfrm>
            <a:custGeom>
              <a:avLst/>
              <a:gdLst/>
              <a:ahLst/>
              <a:cxnLst/>
              <a:rect l="l" t="t" r="r" b="b"/>
              <a:pathLst>
                <a:path w="3624579" h="1503680">
                  <a:moveTo>
                    <a:pt x="2874264" y="38100"/>
                  </a:moveTo>
                  <a:lnTo>
                    <a:pt x="2855214" y="28575"/>
                  </a:lnTo>
                  <a:lnTo>
                    <a:pt x="2798064" y="0"/>
                  </a:lnTo>
                  <a:lnTo>
                    <a:pt x="2798064" y="28575"/>
                  </a:lnTo>
                  <a:lnTo>
                    <a:pt x="1431861" y="28575"/>
                  </a:lnTo>
                  <a:lnTo>
                    <a:pt x="1427607" y="32842"/>
                  </a:lnTo>
                  <a:lnTo>
                    <a:pt x="1427607" y="1031367"/>
                  </a:lnTo>
                  <a:lnTo>
                    <a:pt x="0" y="1031367"/>
                  </a:lnTo>
                  <a:lnTo>
                    <a:pt x="0" y="1050417"/>
                  </a:lnTo>
                  <a:lnTo>
                    <a:pt x="1442389" y="1050417"/>
                  </a:lnTo>
                  <a:lnTo>
                    <a:pt x="1446657" y="1046162"/>
                  </a:lnTo>
                  <a:lnTo>
                    <a:pt x="1446657" y="1040892"/>
                  </a:lnTo>
                  <a:lnTo>
                    <a:pt x="1446657" y="1031367"/>
                  </a:lnTo>
                  <a:lnTo>
                    <a:pt x="1446657" y="47625"/>
                  </a:lnTo>
                  <a:lnTo>
                    <a:pt x="2798064" y="47625"/>
                  </a:lnTo>
                  <a:lnTo>
                    <a:pt x="2798064" y="76200"/>
                  </a:lnTo>
                  <a:lnTo>
                    <a:pt x="2855214" y="47625"/>
                  </a:lnTo>
                  <a:lnTo>
                    <a:pt x="2874264" y="38100"/>
                  </a:lnTo>
                  <a:close/>
                </a:path>
                <a:path w="3624579" h="1503680">
                  <a:moveTo>
                    <a:pt x="3624453" y="284962"/>
                  </a:moveTo>
                  <a:lnTo>
                    <a:pt x="3620185" y="280695"/>
                  </a:lnTo>
                  <a:lnTo>
                    <a:pt x="3462528" y="280695"/>
                  </a:lnTo>
                  <a:lnTo>
                    <a:pt x="3462528" y="252120"/>
                  </a:lnTo>
                  <a:lnTo>
                    <a:pt x="3386328" y="290220"/>
                  </a:lnTo>
                  <a:lnTo>
                    <a:pt x="3462528" y="328320"/>
                  </a:lnTo>
                  <a:lnTo>
                    <a:pt x="3462528" y="299745"/>
                  </a:lnTo>
                  <a:lnTo>
                    <a:pt x="3605403" y="299745"/>
                  </a:lnTo>
                  <a:lnTo>
                    <a:pt x="3605403" y="1484363"/>
                  </a:lnTo>
                  <a:lnTo>
                    <a:pt x="182880" y="1484363"/>
                  </a:lnTo>
                  <a:lnTo>
                    <a:pt x="182880" y="1503413"/>
                  </a:lnTo>
                  <a:lnTo>
                    <a:pt x="3620185" y="1503413"/>
                  </a:lnTo>
                  <a:lnTo>
                    <a:pt x="3624453" y="1499146"/>
                  </a:lnTo>
                  <a:lnTo>
                    <a:pt x="3624453" y="1493888"/>
                  </a:lnTo>
                  <a:lnTo>
                    <a:pt x="3624453" y="1484363"/>
                  </a:lnTo>
                  <a:lnTo>
                    <a:pt x="3624453" y="299745"/>
                  </a:lnTo>
                  <a:lnTo>
                    <a:pt x="3624453" y="290220"/>
                  </a:lnTo>
                  <a:lnTo>
                    <a:pt x="3624453" y="284962"/>
                  </a:lnTo>
                  <a:close/>
                </a:path>
              </a:pathLst>
            </a:custGeom>
            <a:solidFill>
              <a:srgbClr val="8E6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985912" y="325980"/>
            <a:ext cx="3728487" cy="609910"/>
          </a:xfrm>
          <a:prstGeom prst="rect">
            <a:avLst/>
          </a:prstGeom>
        </p:spPr>
        <p:txBody>
          <a:bodyPr vert="horz" wrap="square" lIns="0" tIns="55371" rIns="0" bIns="0" rtlCol="0" anchor="ctr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90" dirty="0"/>
              <a:t> </a:t>
            </a:r>
            <a:r>
              <a:rPr spc="-10" dirty="0"/>
              <a:t>Visualize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0134600" y="6455556"/>
            <a:ext cx="2819400" cy="1667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69850">
              <a:spcBef>
                <a:spcPts val="100"/>
              </a:spcBef>
            </a:pPr>
            <a:fld id="{81D60167-4931-47E6-BA6A-407CBD079E47}" type="slidenum">
              <a:rPr spc="-50" dirty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3</a:t>
            </a:fld>
            <a:endParaRPr spc="-50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978" y="1332484"/>
            <a:ext cx="37287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spc="-85" dirty="0">
                <a:solidFill>
                  <a:srgbClr val="555960"/>
                </a:solidFill>
                <a:latin typeface="Tahoma"/>
                <a:cs typeface="Tahoma"/>
              </a:rPr>
              <a:t>To</a:t>
            </a:r>
            <a:r>
              <a:rPr sz="2200" spc="-60" dirty="0">
                <a:solidFill>
                  <a:srgbClr val="55596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555960"/>
                </a:solidFill>
                <a:latin typeface="Tahoma"/>
                <a:cs typeface="Tahoma"/>
              </a:rPr>
              <a:t>point</a:t>
            </a:r>
            <a:r>
              <a:rPr sz="2200" spc="-55" dirty="0">
                <a:solidFill>
                  <a:srgbClr val="55596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555960"/>
                </a:solidFill>
                <a:latin typeface="Tahoma"/>
                <a:cs typeface="Tahoma"/>
              </a:rPr>
              <a:t>out</a:t>
            </a:r>
            <a:r>
              <a:rPr sz="2200" spc="-55" dirty="0">
                <a:solidFill>
                  <a:srgbClr val="55596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555960"/>
                </a:solidFill>
                <a:latin typeface="Tahoma"/>
                <a:cs typeface="Tahoma"/>
              </a:rPr>
              <a:t>interesting</a:t>
            </a:r>
            <a:r>
              <a:rPr sz="2200" spc="-60" dirty="0">
                <a:solidFill>
                  <a:srgbClr val="555960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555960"/>
                </a:solidFill>
                <a:latin typeface="Tahoma"/>
                <a:cs typeface="Tahoma"/>
              </a:rPr>
              <a:t>things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1759" y="2567702"/>
            <a:ext cx="6724695" cy="202189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7257" y="6248400"/>
            <a:ext cx="603503" cy="2682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8772" y="1971797"/>
            <a:ext cx="6856292" cy="1002839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Visualization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8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30</a:t>
            </a:fld>
            <a:endParaRPr spc="-25" dirty="0"/>
          </a:p>
        </p:txBody>
      </p:sp>
      <p:grpSp>
        <p:nvGrpSpPr>
          <p:cNvPr id="4" name="object 4"/>
          <p:cNvGrpSpPr/>
          <p:nvPr/>
        </p:nvGrpSpPr>
        <p:grpSpPr>
          <a:xfrm>
            <a:off x="1524001" y="1624675"/>
            <a:ext cx="8577580" cy="3065145"/>
            <a:chOff x="1" y="1624674"/>
            <a:chExt cx="8577580" cy="30651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624674"/>
              <a:ext cx="8577072" cy="306453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273194" y="3000357"/>
              <a:ext cx="1012825" cy="145415"/>
            </a:xfrm>
            <a:custGeom>
              <a:avLst/>
              <a:gdLst/>
              <a:ahLst/>
              <a:cxnLst/>
              <a:rect l="l" t="t" r="r" b="b"/>
              <a:pathLst>
                <a:path w="1012825" h="145414">
                  <a:moveTo>
                    <a:pt x="0" y="24197"/>
                  </a:moveTo>
                  <a:lnTo>
                    <a:pt x="1901" y="14778"/>
                  </a:lnTo>
                  <a:lnTo>
                    <a:pt x="7087" y="7087"/>
                  </a:lnTo>
                  <a:lnTo>
                    <a:pt x="14778" y="1901"/>
                  </a:lnTo>
                  <a:lnTo>
                    <a:pt x="24197" y="0"/>
                  </a:lnTo>
                  <a:lnTo>
                    <a:pt x="988609" y="0"/>
                  </a:lnTo>
                  <a:lnTo>
                    <a:pt x="998027" y="1901"/>
                  </a:lnTo>
                  <a:lnTo>
                    <a:pt x="1005719" y="7087"/>
                  </a:lnTo>
                  <a:lnTo>
                    <a:pt x="1010904" y="14778"/>
                  </a:lnTo>
                  <a:lnTo>
                    <a:pt x="1012806" y="24197"/>
                  </a:lnTo>
                  <a:lnTo>
                    <a:pt x="1012806" y="120981"/>
                  </a:lnTo>
                  <a:lnTo>
                    <a:pt x="1010904" y="130400"/>
                  </a:lnTo>
                  <a:lnTo>
                    <a:pt x="1005719" y="138091"/>
                  </a:lnTo>
                  <a:lnTo>
                    <a:pt x="998027" y="143277"/>
                  </a:lnTo>
                  <a:lnTo>
                    <a:pt x="988609" y="145179"/>
                  </a:lnTo>
                  <a:lnTo>
                    <a:pt x="24197" y="145179"/>
                  </a:lnTo>
                  <a:lnTo>
                    <a:pt x="14778" y="143277"/>
                  </a:lnTo>
                  <a:lnTo>
                    <a:pt x="7087" y="138091"/>
                  </a:lnTo>
                  <a:lnTo>
                    <a:pt x="1901" y="130400"/>
                  </a:lnTo>
                  <a:lnTo>
                    <a:pt x="0" y="120981"/>
                  </a:lnTo>
                  <a:lnTo>
                    <a:pt x="0" y="24197"/>
                  </a:lnTo>
                  <a:close/>
                </a:path>
              </a:pathLst>
            </a:custGeom>
            <a:ln w="38100">
              <a:solidFill>
                <a:srgbClr val="AD94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8772" y="1971797"/>
            <a:ext cx="6856292" cy="1002839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Visualization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8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31</a:t>
            </a:fld>
            <a:endParaRPr spc="-25" dirty="0"/>
          </a:p>
        </p:txBody>
      </p:sp>
      <p:grpSp>
        <p:nvGrpSpPr>
          <p:cNvPr id="4" name="object 4"/>
          <p:cNvGrpSpPr/>
          <p:nvPr/>
        </p:nvGrpSpPr>
        <p:grpSpPr>
          <a:xfrm>
            <a:off x="1524001" y="1624675"/>
            <a:ext cx="8577580" cy="3065145"/>
            <a:chOff x="1" y="1624674"/>
            <a:chExt cx="8577580" cy="30651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" y="1624674"/>
              <a:ext cx="8577072" cy="306453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182285" y="3042259"/>
              <a:ext cx="290195" cy="313055"/>
            </a:xfrm>
            <a:custGeom>
              <a:avLst/>
              <a:gdLst/>
              <a:ahLst/>
              <a:cxnLst/>
              <a:rect l="l" t="t" r="r" b="b"/>
              <a:pathLst>
                <a:path w="290194" h="313054">
                  <a:moveTo>
                    <a:pt x="213698" y="236600"/>
                  </a:moveTo>
                  <a:lnTo>
                    <a:pt x="213698" y="312800"/>
                  </a:lnTo>
                  <a:lnTo>
                    <a:pt x="270848" y="284225"/>
                  </a:lnTo>
                  <a:lnTo>
                    <a:pt x="226398" y="284225"/>
                  </a:lnTo>
                  <a:lnTo>
                    <a:pt x="226398" y="265175"/>
                  </a:lnTo>
                  <a:lnTo>
                    <a:pt x="270848" y="265175"/>
                  </a:lnTo>
                  <a:lnTo>
                    <a:pt x="213698" y="236600"/>
                  </a:lnTo>
                  <a:close/>
                </a:path>
                <a:path w="290194" h="313054">
                  <a:moveTo>
                    <a:pt x="135424" y="9525"/>
                  </a:moveTo>
                  <a:lnTo>
                    <a:pt x="135424" y="279961"/>
                  </a:lnTo>
                  <a:lnTo>
                    <a:pt x="139688" y="284225"/>
                  </a:lnTo>
                  <a:lnTo>
                    <a:pt x="213698" y="284225"/>
                  </a:lnTo>
                  <a:lnTo>
                    <a:pt x="213698" y="274700"/>
                  </a:lnTo>
                  <a:lnTo>
                    <a:pt x="154474" y="274700"/>
                  </a:lnTo>
                  <a:lnTo>
                    <a:pt x="144949" y="265175"/>
                  </a:lnTo>
                  <a:lnTo>
                    <a:pt x="154474" y="265175"/>
                  </a:lnTo>
                  <a:lnTo>
                    <a:pt x="154474" y="19050"/>
                  </a:lnTo>
                  <a:lnTo>
                    <a:pt x="144949" y="19050"/>
                  </a:lnTo>
                  <a:lnTo>
                    <a:pt x="135424" y="9525"/>
                  </a:lnTo>
                  <a:close/>
                </a:path>
                <a:path w="290194" h="313054">
                  <a:moveTo>
                    <a:pt x="270848" y="265175"/>
                  </a:moveTo>
                  <a:lnTo>
                    <a:pt x="226398" y="265175"/>
                  </a:lnTo>
                  <a:lnTo>
                    <a:pt x="226398" y="284225"/>
                  </a:lnTo>
                  <a:lnTo>
                    <a:pt x="270848" y="284225"/>
                  </a:lnTo>
                  <a:lnTo>
                    <a:pt x="289898" y="274700"/>
                  </a:lnTo>
                  <a:lnTo>
                    <a:pt x="270848" y="265175"/>
                  </a:lnTo>
                  <a:close/>
                </a:path>
                <a:path w="290194" h="313054">
                  <a:moveTo>
                    <a:pt x="154474" y="265175"/>
                  </a:moveTo>
                  <a:lnTo>
                    <a:pt x="144949" y="265175"/>
                  </a:lnTo>
                  <a:lnTo>
                    <a:pt x="154474" y="274700"/>
                  </a:lnTo>
                  <a:lnTo>
                    <a:pt x="154474" y="265175"/>
                  </a:lnTo>
                  <a:close/>
                </a:path>
                <a:path w="290194" h="313054">
                  <a:moveTo>
                    <a:pt x="213698" y="265175"/>
                  </a:moveTo>
                  <a:lnTo>
                    <a:pt x="154474" y="265175"/>
                  </a:lnTo>
                  <a:lnTo>
                    <a:pt x="154474" y="274700"/>
                  </a:lnTo>
                  <a:lnTo>
                    <a:pt x="213698" y="274700"/>
                  </a:lnTo>
                  <a:lnTo>
                    <a:pt x="213698" y="265175"/>
                  </a:lnTo>
                  <a:close/>
                </a:path>
                <a:path w="290194" h="313054">
                  <a:moveTo>
                    <a:pt x="150209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135424" y="19050"/>
                  </a:lnTo>
                  <a:lnTo>
                    <a:pt x="135424" y="9525"/>
                  </a:lnTo>
                  <a:lnTo>
                    <a:pt x="154474" y="9525"/>
                  </a:lnTo>
                  <a:lnTo>
                    <a:pt x="154474" y="4264"/>
                  </a:lnTo>
                  <a:lnTo>
                    <a:pt x="150209" y="0"/>
                  </a:lnTo>
                  <a:close/>
                </a:path>
                <a:path w="290194" h="313054">
                  <a:moveTo>
                    <a:pt x="154474" y="9525"/>
                  </a:moveTo>
                  <a:lnTo>
                    <a:pt x="135424" y="9525"/>
                  </a:lnTo>
                  <a:lnTo>
                    <a:pt x="144949" y="19050"/>
                  </a:lnTo>
                  <a:lnTo>
                    <a:pt x="154474" y="19050"/>
                  </a:lnTo>
                  <a:lnTo>
                    <a:pt x="154474" y="9525"/>
                  </a:lnTo>
                  <a:close/>
                </a:path>
              </a:pathLst>
            </a:custGeom>
            <a:solidFill>
              <a:srgbClr val="8E6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7257" y="6248400"/>
            <a:ext cx="603503" cy="2682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8772" y="1971797"/>
            <a:ext cx="6856292" cy="1002839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Visualization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8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32</a:t>
            </a:fld>
            <a:endParaRPr spc="-25" dirty="0"/>
          </a:p>
        </p:txBody>
      </p:sp>
      <p:grpSp>
        <p:nvGrpSpPr>
          <p:cNvPr id="4" name="object 4"/>
          <p:cNvGrpSpPr/>
          <p:nvPr/>
        </p:nvGrpSpPr>
        <p:grpSpPr>
          <a:xfrm>
            <a:off x="1524000" y="1654878"/>
            <a:ext cx="8798560" cy="2862580"/>
            <a:chOff x="0" y="1654878"/>
            <a:chExt cx="8798560" cy="28625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4878"/>
              <a:ext cx="8779134" cy="28623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766328" y="2323701"/>
              <a:ext cx="1012825" cy="502284"/>
            </a:xfrm>
            <a:custGeom>
              <a:avLst/>
              <a:gdLst/>
              <a:ahLst/>
              <a:cxnLst/>
              <a:rect l="l" t="t" r="r" b="b"/>
              <a:pathLst>
                <a:path w="1012825" h="502285">
                  <a:moveTo>
                    <a:pt x="0" y="83634"/>
                  </a:moveTo>
                  <a:lnTo>
                    <a:pt x="6572" y="51079"/>
                  </a:lnTo>
                  <a:lnTo>
                    <a:pt x="24495" y="24495"/>
                  </a:lnTo>
                  <a:lnTo>
                    <a:pt x="51079" y="6572"/>
                  </a:lnTo>
                  <a:lnTo>
                    <a:pt x="83634" y="0"/>
                  </a:lnTo>
                  <a:lnTo>
                    <a:pt x="929172" y="0"/>
                  </a:lnTo>
                  <a:lnTo>
                    <a:pt x="961726" y="6572"/>
                  </a:lnTo>
                  <a:lnTo>
                    <a:pt x="988310" y="24495"/>
                  </a:lnTo>
                  <a:lnTo>
                    <a:pt x="1006233" y="51079"/>
                  </a:lnTo>
                  <a:lnTo>
                    <a:pt x="1012806" y="83634"/>
                  </a:lnTo>
                  <a:lnTo>
                    <a:pt x="1012806" y="418160"/>
                  </a:lnTo>
                  <a:lnTo>
                    <a:pt x="1006233" y="450715"/>
                  </a:lnTo>
                  <a:lnTo>
                    <a:pt x="988310" y="477299"/>
                  </a:lnTo>
                  <a:lnTo>
                    <a:pt x="961726" y="495222"/>
                  </a:lnTo>
                  <a:lnTo>
                    <a:pt x="929172" y="501795"/>
                  </a:lnTo>
                  <a:lnTo>
                    <a:pt x="83634" y="501795"/>
                  </a:lnTo>
                  <a:lnTo>
                    <a:pt x="51079" y="495222"/>
                  </a:lnTo>
                  <a:lnTo>
                    <a:pt x="24495" y="477299"/>
                  </a:lnTo>
                  <a:lnTo>
                    <a:pt x="6572" y="450715"/>
                  </a:lnTo>
                  <a:lnTo>
                    <a:pt x="0" y="418160"/>
                  </a:lnTo>
                  <a:lnTo>
                    <a:pt x="0" y="83634"/>
                  </a:lnTo>
                  <a:close/>
                </a:path>
              </a:pathLst>
            </a:custGeom>
            <a:ln w="38100">
              <a:solidFill>
                <a:srgbClr val="AD94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7257" y="6248400"/>
            <a:ext cx="603503" cy="2682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8772" y="1971797"/>
            <a:ext cx="6856292" cy="1002839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Visualization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8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33</a:t>
            </a:fld>
            <a:endParaRPr spc="-25" dirty="0"/>
          </a:p>
        </p:txBody>
      </p:sp>
      <p:grpSp>
        <p:nvGrpSpPr>
          <p:cNvPr id="4" name="object 4"/>
          <p:cNvGrpSpPr/>
          <p:nvPr/>
        </p:nvGrpSpPr>
        <p:grpSpPr>
          <a:xfrm>
            <a:off x="1524000" y="1654878"/>
            <a:ext cx="8779510" cy="2862580"/>
            <a:chOff x="0" y="1654878"/>
            <a:chExt cx="8779510" cy="28625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54878"/>
              <a:ext cx="8779134" cy="286235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40663" y="2499922"/>
              <a:ext cx="789940" cy="1017905"/>
            </a:xfrm>
            <a:custGeom>
              <a:avLst/>
              <a:gdLst/>
              <a:ahLst/>
              <a:cxnLst/>
              <a:rect l="l" t="t" r="r" b="b"/>
              <a:pathLst>
                <a:path w="789940" h="1017904">
                  <a:moveTo>
                    <a:pt x="458353" y="998239"/>
                  </a:moveTo>
                  <a:lnTo>
                    <a:pt x="0" y="998239"/>
                  </a:lnTo>
                  <a:lnTo>
                    <a:pt x="0" y="1017289"/>
                  </a:lnTo>
                  <a:lnTo>
                    <a:pt x="473139" y="1017289"/>
                  </a:lnTo>
                  <a:lnTo>
                    <a:pt x="477403" y="1013024"/>
                  </a:lnTo>
                  <a:lnTo>
                    <a:pt x="477403" y="1007764"/>
                  </a:lnTo>
                  <a:lnTo>
                    <a:pt x="458353" y="1007764"/>
                  </a:lnTo>
                  <a:lnTo>
                    <a:pt x="458353" y="998239"/>
                  </a:lnTo>
                  <a:close/>
                </a:path>
                <a:path w="789940" h="1017904">
                  <a:moveTo>
                    <a:pt x="713256" y="28575"/>
                  </a:moveTo>
                  <a:lnTo>
                    <a:pt x="462617" y="28575"/>
                  </a:lnTo>
                  <a:lnTo>
                    <a:pt x="458353" y="32839"/>
                  </a:lnTo>
                  <a:lnTo>
                    <a:pt x="458353" y="1007764"/>
                  </a:lnTo>
                  <a:lnTo>
                    <a:pt x="467878" y="998239"/>
                  </a:lnTo>
                  <a:lnTo>
                    <a:pt x="477403" y="998239"/>
                  </a:lnTo>
                  <a:lnTo>
                    <a:pt x="477403" y="47625"/>
                  </a:lnTo>
                  <a:lnTo>
                    <a:pt x="467878" y="47625"/>
                  </a:lnTo>
                  <a:lnTo>
                    <a:pt x="477403" y="38100"/>
                  </a:lnTo>
                  <a:lnTo>
                    <a:pt x="713256" y="38100"/>
                  </a:lnTo>
                  <a:lnTo>
                    <a:pt x="713256" y="28575"/>
                  </a:lnTo>
                  <a:close/>
                </a:path>
                <a:path w="789940" h="1017904">
                  <a:moveTo>
                    <a:pt x="477403" y="998239"/>
                  </a:moveTo>
                  <a:lnTo>
                    <a:pt x="467878" y="998239"/>
                  </a:lnTo>
                  <a:lnTo>
                    <a:pt x="458353" y="1007764"/>
                  </a:lnTo>
                  <a:lnTo>
                    <a:pt x="477403" y="1007764"/>
                  </a:lnTo>
                  <a:lnTo>
                    <a:pt x="477403" y="998239"/>
                  </a:lnTo>
                  <a:close/>
                </a:path>
                <a:path w="789940" h="1017904">
                  <a:moveTo>
                    <a:pt x="713256" y="0"/>
                  </a:moveTo>
                  <a:lnTo>
                    <a:pt x="713256" y="76200"/>
                  </a:lnTo>
                  <a:lnTo>
                    <a:pt x="770406" y="47625"/>
                  </a:lnTo>
                  <a:lnTo>
                    <a:pt x="725956" y="47625"/>
                  </a:lnTo>
                  <a:lnTo>
                    <a:pt x="725956" y="28575"/>
                  </a:lnTo>
                  <a:lnTo>
                    <a:pt x="770406" y="28575"/>
                  </a:lnTo>
                  <a:lnTo>
                    <a:pt x="713256" y="0"/>
                  </a:lnTo>
                  <a:close/>
                </a:path>
                <a:path w="789940" h="1017904">
                  <a:moveTo>
                    <a:pt x="477403" y="38100"/>
                  </a:moveTo>
                  <a:lnTo>
                    <a:pt x="467878" y="47625"/>
                  </a:lnTo>
                  <a:lnTo>
                    <a:pt x="477403" y="47625"/>
                  </a:lnTo>
                  <a:lnTo>
                    <a:pt x="477403" y="38100"/>
                  </a:lnTo>
                  <a:close/>
                </a:path>
                <a:path w="789940" h="1017904">
                  <a:moveTo>
                    <a:pt x="713256" y="38100"/>
                  </a:moveTo>
                  <a:lnTo>
                    <a:pt x="477403" y="38100"/>
                  </a:lnTo>
                  <a:lnTo>
                    <a:pt x="477403" y="47625"/>
                  </a:lnTo>
                  <a:lnTo>
                    <a:pt x="713256" y="47625"/>
                  </a:lnTo>
                  <a:lnTo>
                    <a:pt x="713256" y="38100"/>
                  </a:lnTo>
                  <a:close/>
                </a:path>
                <a:path w="789940" h="1017904">
                  <a:moveTo>
                    <a:pt x="770406" y="28575"/>
                  </a:moveTo>
                  <a:lnTo>
                    <a:pt x="725956" y="28575"/>
                  </a:lnTo>
                  <a:lnTo>
                    <a:pt x="725956" y="47625"/>
                  </a:lnTo>
                  <a:lnTo>
                    <a:pt x="770406" y="47625"/>
                  </a:lnTo>
                  <a:lnTo>
                    <a:pt x="789456" y="38100"/>
                  </a:lnTo>
                  <a:lnTo>
                    <a:pt x="770406" y="28575"/>
                  </a:lnTo>
                  <a:close/>
                </a:path>
              </a:pathLst>
            </a:custGeom>
            <a:solidFill>
              <a:srgbClr val="8E6F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287257" y="6248400"/>
            <a:ext cx="603503" cy="2682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8772" y="1971797"/>
            <a:ext cx="6856292" cy="1002839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Visualization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8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34</a:t>
            </a:fld>
            <a:endParaRPr spc="-25" dirty="0"/>
          </a:p>
        </p:txBody>
      </p:sp>
      <p:grpSp>
        <p:nvGrpSpPr>
          <p:cNvPr id="4" name="object 4"/>
          <p:cNvGrpSpPr/>
          <p:nvPr/>
        </p:nvGrpSpPr>
        <p:grpSpPr>
          <a:xfrm>
            <a:off x="1524000" y="1643988"/>
            <a:ext cx="8798560" cy="3252470"/>
            <a:chOff x="0" y="1643988"/>
            <a:chExt cx="8798560" cy="3252470"/>
          </a:xfrm>
        </p:grpSpPr>
        <p:sp>
          <p:nvSpPr>
            <p:cNvPr id="5" name="object 5"/>
            <p:cNvSpPr/>
            <p:nvPr/>
          </p:nvSpPr>
          <p:spPr>
            <a:xfrm>
              <a:off x="7766328" y="2323701"/>
              <a:ext cx="1012825" cy="502284"/>
            </a:xfrm>
            <a:custGeom>
              <a:avLst/>
              <a:gdLst/>
              <a:ahLst/>
              <a:cxnLst/>
              <a:rect l="l" t="t" r="r" b="b"/>
              <a:pathLst>
                <a:path w="1012825" h="502285">
                  <a:moveTo>
                    <a:pt x="0" y="83634"/>
                  </a:moveTo>
                  <a:lnTo>
                    <a:pt x="6572" y="51079"/>
                  </a:lnTo>
                  <a:lnTo>
                    <a:pt x="24495" y="24495"/>
                  </a:lnTo>
                  <a:lnTo>
                    <a:pt x="51079" y="6572"/>
                  </a:lnTo>
                  <a:lnTo>
                    <a:pt x="83634" y="0"/>
                  </a:lnTo>
                  <a:lnTo>
                    <a:pt x="929172" y="0"/>
                  </a:lnTo>
                  <a:lnTo>
                    <a:pt x="961726" y="6572"/>
                  </a:lnTo>
                  <a:lnTo>
                    <a:pt x="988310" y="24495"/>
                  </a:lnTo>
                  <a:lnTo>
                    <a:pt x="1006233" y="51079"/>
                  </a:lnTo>
                  <a:lnTo>
                    <a:pt x="1012806" y="83634"/>
                  </a:lnTo>
                  <a:lnTo>
                    <a:pt x="1012806" y="418160"/>
                  </a:lnTo>
                  <a:lnTo>
                    <a:pt x="1006233" y="450715"/>
                  </a:lnTo>
                  <a:lnTo>
                    <a:pt x="988310" y="477299"/>
                  </a:lnTo>
                  <a:lnTo>
                    <a:pt x="961726" y="495222"/>
                  </a:lnTo>
                  <a:lnTo>
                    <a:pt x="929172" y="501795"/>
                  </a:lnTo>
                  <a:lnTo>
                    <a:pt x="83634" y="501795"/>
                  </a:lnTo>
                  <a:lnTo>
                    <a:pt x="51079" y="495222"/>
                  </a:lnTo>
                  <a:lnTo>
                    <a:pt x="24495" y="477299"/>
                  </a:lnTo>
                  <a:lnTo>
                    <a:pt x="6572" y="450715"/>
                  </a:lnTo>
                  <a:lnTo>
                    <a:pt x="0" y="418160"/>
                  </a:lnTo>
                  <a:lnTo>
                    <a:pt x="0" y="83634"/>
                  </a:lnTo>
                  <a:close/>
                </a:path>
              </a:pathLst>
            </a:custGeom>
            <a:ln w="38100">
              <a:solidFill>
                <a:srgbClr val="AD94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43988"/>
              <a:ext cx="8779134" cy="32519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766328" y="2323701"/>
              <a:ext cx="1012825" cy="502284"/>
            </a:xfrm>
            <a:custGeom>
              <a:avLst/>
              <a:gdLst/>
              <a:ahLst/>
              <a:cxnLst/>
              <a:rect l="l" t="t" r="r" b="b"/>
              <a:pathLst>
                <a:path w="1012825" h="502285">
                  <a:moveTo>
                    <a:pt x="0" y="83634"/>
                  </a:moveTo>
                  <a:lnTo>
                    <a:pt x="6572" y="51079"/>
                  </a:lnTo>
                  <a:lnTo>
                    <a:pt x="24495" y="24495"/>
                  </a:lnTo>
                  <a:lnTo>
                    <a:pt x="51079" y="6572"/>
                  </a:lnTo>
                  <a:lnTo>
                    <a:pt x="83634" y="0"/>
                  </a:lnTo>
                  <a:lnTo>
                    <a:pt x="929172" y="0"/>
                  </a:lnTo>
                  <a:lnTo>
                    <a:pt x="961726" y="6572"/>
                  </a:lnTo>
                  <a:lnTo>
                    <a:pt x="988310" y="24495"/>
                  </a:lnTo>
                  <a:lnTo>
                    <a:pt x="1006233" y="51079"/>
                  </a:lnTo>
                  <a:lnTo>
                    <a:pt x="1012806" y="83634"/>
                  </a:lnTo>
                  <a:lnTo>
                    <a:pt x="1012806" y="418160"/>
                  </a:lnTo>
                  <a:lnTo>
                    <a:pt x="1006233" y="450715"/>
                  </a:lnTo>
                  <a:lnTo>
                    <a:pt x="988310" y="477299"/>
                  </a:lnTo>
                  <a:lnTo>
                    <a:pt x="961726" y="495222"/>
                  </a:lnTo>
                  <a:lnTo>
                    <a:pt x="929172" y="501795"/>
                  </a:lnTo>
                  <a:lnTo>
                    <a:pt x="83634" y="501795"/>
                  </a:lnTo>
                  <a:lnTo>
                    <a:pt x="51079" y="495222"/>
                  </a:lnTo>
                  <a:lnTo>
                    <a:pt x="24495" y="477299"/>
                  </a:lnTo>
                  <a:lnTo>
                    <a:pt x="6572" y="450715"/>
                  </a:lnTo>
                  <a:lnTo>
                    <a:pt x="0" y="418160"/>
                  </a:lnTo>
                  <a:lnTo>
                    <a:pt x="0" y="83634"/>
                  </a:lnTo>
                  <a:close/>
                </a:path>
              </a:pathLst>
            </a:custGeom>
            <a:ln w="38100">
              <a:solidFill>
                <a:srgbClr val="AD94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400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43466"/>
              <a:ext cx="8779134" cy="342857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63256" y="6248400"/>
              <a:ext cx="603503" cy="26822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38772" y="1971797"/>
            <a:ext cx="6856292" cy="1002839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Visualization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8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35</a:t>
            </a:fld>
            <a:endParaRPr spc="-25" dirty="0"/>
          </a:p>
        </p:txBody>
      </p:sp>
      <p:sp>
        <p:nvSpPr>
          <p:cNvPr id="6" name="object 6"/>
          <p:cNvSpPr/>
          <p:nvPr/>
        </p:nvSpPr>
        <p:spPr>
          <a:xfrm>
            <a:off x="9290329" y="2323701"/>
            <a:ext cx="1012825" cy="502284"/>
          </a:xfrm>
          <a:custGeom>
            <a:avLst/>
            <a:gdLst/>
            <a:ahLst/>
            <a:cxnLst/>
            <a:rect l="l" t="t" r="r" b="b"/>
            <a:pathLst>
              <a:path w="1012825" h="502285">
                <a:moveTo>
                  <a:pt x="0" y="83634"/>
                </a:moveTo>
                <a:lnTo>
                  <a:pt x="6572" y="51079"/>
                </a:lnTo>
                <a:lnTo>
                  <a:pt x="24495" y="24495"/>
                </a:lnTo>
                <a:lnTo>
                  <a:pt x="51079" y="6572"/>
                </a:lnTo>
                <a:lnTo>
                  <a:pt x="83634" y="0"/>
                </a:lnTo>
                <a:lnTo>
                  <a:pt x="929172" y="0"/>
                </a:lnTo>
                <a:lnTo>
                  <a:pt x="961726" y="6572"/>
                </a:lnTo>
                <a:lnTo>
                  <a:pt x="988310" y="24495"/>
                </a:lnTo>
                <a:lnTo>
                  <a:pt x="1006233" y="51079"/>
                </a:lnTo>
                <a:lnTo>
                  <a:pt x="1012806" y="83634"/>
                </a:lnTo>
                <a:lnTo>
                  <a:pt x="1012806" y="418160"/>
                </a:lnTo>
                <a:lnTo>
                  <a:pt x="1006233" y="450715"/>
                </a:lnTo>
                <a:lnTo>
                  <a:pt x="988310" y="477299"/>
                </a:lnTo>
                <a:lnTo>
                  <a:pt x="961726" y="495222"/>
                </a:lnTo>
                <a:lnTo>
                  <a:pt x="929172" y="501795"/>
                </a:lnTo>
                <a:lnTo>
                  <a:pt x="83634" y="501795"/>
                </a:lnTo>
                <a:lnTo>
                  <a:pt x="51079" y="495222"/>
                </a:lnTo>
                <a:lnTo>
                  <a:pt x="24495" y="477299"/>
                </a:lnTo>
                <a:lnTo>
                  <a:pt x="6572" y="450715"/>
                </a:lnTo>
                <a:lnTo>
                  <a:pt x="0" y="418160"/>
                </a:lnTo>
                <a:lnTo>
                  <a:pt x="0" y="83634"/>
                </a:lnTo>
                <a:close/>
              </a:path>
              <a:path w="1012825" h="502285">
                <a:moveTo>
                  <a:pt x="0" y="83634"/>
                </a:moveTo>
                <a:lnTo>
                  <a:pt x="6572" y="51079"/>
                </a:lnTo>
                <a:lnTo>
                  <a:pt x="24495" y="24495"/>
                </a:lnTo>
                <a:lnTo>
                  <a:pt x="51079" y="6572"/>
                </a:lnTo>
                <a:lnTo>
                  <a:pt x="83634" y="0"/>
                </a:lnTo>
                <a:lnTo>
                  <a:pt x="929172" y="0"/>
                </a:lnTo>
                <a:lnTo>
                  <a:pt x="961726" y="6572"/>
                </a:lnTo>
                <a:lnTo>
                  <a:pt x="988310" y="24495"/>
                </a:lnTo>
                <a:lnTo>
                  <a:pt x="1006233" y="51079"/>
                </a:lnTo>
                <a:lnTo>
                  <a:pt x="1012806" y="83634"/>
                </a:lnTo>
                <a:lnTo>
                  <a:pt x="1012806" y="418160"/>
                </a:lnTo>
                <a:lnTo>
                  <a:pt x="1006233" y="450715"/>
                </a:lnTo>
                <a:lnTo>
                  <a:pt x="988310" y="477299"/>
                </a:lnTo>
                <a:lnTo>
                  <a:pt x="961726" y="495222"/>
                </a:lnTo>
                <a:lnTo>
                  <a:pt x="929172" y="501795"/>
                </a:lnTo>
                <a:lnTo>
                  <a:pt x="83634" y="501795"/>
                </a:lnTo>
                <a:lnTo>
                  <a:pt x="51079" y="495222"/>
                </a:lnTo>
                <a:lnTo>
                  <a:pt x="24495" y="477299"/>
                </a:lnTo>
                <a:lnTo>
                  <a:pt x="6572" y="450715"/>
                </a:lnTo>
                <a:lnTo>
                  <a:pt x="0" y="418160"/>
                </a:lnTo>
                <a:lnTo>
                  <a:pt x="0" y="83634"/>
                </a:lnTo>
                <a:close/>
              </a:path>
            </a:pathLst>
          </a:custGeom>
          <a:ln w="38100">
            <a:solidFill>
              <a:srgbClr val="AD945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643467"/>
            <a:ext cx="8779134" cy="342857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38772" y="1971797"/>
            <a:ext cx="6856292" cy="1002839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Visualization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8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36</a:t>
            </a:fld>
            <a:endParaRPr spc="-25" dirty="0"/>
          </a:p>
        </p:txBody>
      </p:sp>
      <p:grpSp>
        <p:nvGrpSpPr>
          <p:cNvPr id="6" name="object 6"/>
          <p:cNvGrpSpPr/>
          <p:nvPr/>
        </p:nvGrpSpPr>
        <p:grpSpPr>
          <a:xfrm>
            <a:off x="1524000" y="1444329"/>
            <a:ext cx="8798560" cy="3811270"/>
            <a:chOff x="0" y="1444329"/>
            <a:chExt cx="8798560" cy="3811270"/>
          </a:xfrm>
        </p:grpSpPr>
        <p:sp>
          <p:nvSpPr>
            <p:cNvPr id="7" name="object 7"/>
            <p:cNvSpPr/>
            <p:nvPr/>
          </p:nvSpPr>
          <p:spPr>
            <a:xfrm>
              <a:off x="7766328" y="2323701"/>
              <a:ext cx="1012825" cy="502284"/>
            </a:xfrm>
            <a:custGeom>
              <a:avLst/>
              <a:gdLst/>
              <a:ahLst/>
              <a:cxnLst/>
              <a:rect l="l" t="t" r="r" b="b"/>
              <a:pathLst>
                <a:path w="1012825" h="502285">
                  <a:moveTo>
                    <a:pt x="0" y="83634"/>
                  </a:moveTo>
                  <a:lnTo>
                    <a:pt x="6572" y="51079"/>
                  </a:lnTo>
                  <a:lnTo>
                    <a:pt x="24495" y="24495"/>
                  </a:lnTo>
                  <a:lnTo>
                    <a:pt x="51079" y="6572"/>
                  </a:lnTo>
                  <a:lnTo>
                    <a:pt x="83634" y="0"/>
                  </a:lnTo>
                  <a:lnTo>
                    <a:pt x="929172" y="0"/>
                  </a:lnTo>
                  <a:lnTo>
                    <a:pt x="961726" y="6572"/>
                  </a:lnTo>
                  <a:lnTo>
                    <a:pt x="988310" y="24495"/>
                  </a:lnTo>
                  <a:lnTo>
                    <a:pt x="1006233" y="51079"/>
                  </a:lnTo>
                  <a:lnTo>
                    <a:pt x="1012806" y="83634"/>
                  </a:lnTo>
                  <a:lnTo>
                    <a:pt x="1012806" y="418160"/>
                  </a:lnTo>
                  <a:lnTo>
                    <a:pt x="1006233" y="450715"/>
                  </a:lnTo>
                  <a:lnTo>
                    <a:pt x="988310" y="477299"/>
                  </a:lnTo>
                  <a:lnTo>
                    <a:pt x="961726" y="495222"/>
                  </a:lnTo>
                  <a:lnTo>
                    <a:pt x="929172" y="501795"/>
                  </a:lnTo>
                  <a:lnTo>
                    <a:pt x="83634" y="501795"/>
                  </a:lnTo>
                  <a:lnTo>
                    <a:pt x="51079" y="495222"/>
                  </a:lnTo>
                  <a:lnTo>
                    <a:pt x="24495" y="477299"/>
                  </a:lnTo>
                  <a:lnTo>
                    <a:pt x="6572" y="450715"/>
                  </a:lnTo>
                  <a:lnTo>
                    <a:pt x="0" y="418160"/>
                  </a:lnTo>
                  <a:lnTo>
                    <a:pt x="0" y="83634"/>
                  </a:lnTo>
                  <a:close/>
                </a:path>
                <a:path w="1012825" h="502285">
                  <a:moveTo>
                    <a:pt x="0" y="83634"/>
                  </a:moveTo>
                  <a:lnTo>
                    <a:pt x="6572" y="51079"/>
                  </a:lnTo>
                  <a:lnTo>
                    <a:pt x="24495" y="24495"/>
                  </a:lnTo>
                  <a:lnTo>
                    <a:pt x="51079" y="6572"/>
                  </a:lnTo>
                  <a:lnTo>
                    <a:pt x="83634" y="0"/>
                  </a:lnTo>
                  <a:lnTo>
                    <a:pt x="929172" y="0"/>
                  </a:lnTo>
                  <a:lnTo>
                    <a:pt x="961726" y="6572"/>
                  </a:lnTo>
                  <a:lnTo>
                    <a:pt x="988310" y="24495"/>
                  </a:lnTo>
                  <a:lnTo>
                    <a:pt x="1006233" y="51079"/>
                  </a:lnTo>
                  <a:lnTo>
                    <a:pt x="1012806" y="83634"/>
                  </a:lnTo>
                  <a:lnTo>
                    <a:pt x="1012806" y="418160"/>
                  </a:lnTo>
                  <a:lnTo>
                    <a:pt x="1006233" y="450715"/>
                  </a:lnTo>
                  <a:lnTo>
                    <a:pt x="988310" y="477299"/>
                  </a:lnTo>
                  <a:lnTo>
                    <a:pt x="961726" y="495222"/>
                  </a:lnTo>
                  <a:lnTo>
                    <a:pt x="929172" y="501795"/>
                  </a:lnTo>
                  <a:lnTo>
                    <a:pt x="83634" y="501795"/>
                  </a:lnTo>
                  <a:lnTo>
                    <a:pt x="51079" y="495222"/>
                  </a:lnTo>
                  <a:lnTo>
                    <a:pt x="24495" y="477299"/>
                  </a:lnTo>
                  <a:lnTo>
                    <a:pt x="6572" y="450715"/>
                  </a:lnTo>
                  <a:lnTo>
                    <a:pt x="0" y="418160"/>
                  </a:lnTo>
                  <a:lnTo>
                    <a:pt x="0" y="83634"/>
                  </a:lnTo>
                  <a:close/>
                </a:path>
              </a:pathLst>
            </a:custGeom>
            <a:ln w="38100">
              <a:solidFill>
                <a:srgbClr val="AD94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44329"/>
              <a:ext cx="8779134" cy="38109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643467"/>
            <a:ext cx="8779134" cy="342857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38772" y="1971797"/>
            <a:ext cx="6856292" cy="1002839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Visualization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8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37</a:t>
            </a:fld>
            <a:endParaRPr spc="-25" dirty="0"/>
          </a:p>
        </p:txBody>
      </p:sp>
      <p:grpSp>
        <p:nvGrpSpPr>
          <p:cNvPr id="6" name="object 6"/>
          <p:cNvGrpSpPr/>
          <p:nvPr/>
        </p:nvGrpSpPr>
        <p:grpSpPr>
          <a:xfrm>
            <a:off x="1524000" y="1444329"/>
            <a:ext cx="8798560" cy="3615054"/>
            <a:chOff x="0" y="1444329"/>
            <a:chExt cx="8798560" cy="3615054"/>
          </a:xfrm>
        </p:grpSpPr>
        <p:sp>
          <p:nvSpPr>
            <p:cNvPr id="7" name="object 7"/>
            <p:cNvSpPr/>
            <p:nvPr/>
          </p:nvSpPr>
          <p:spPr>
            <a:xfrm>
              <a:off x="7766328" y="2323701"/>
              <a:ext cx="1012825" cy="502284"/>
            </a:xfrm>
            <a:custGeom>
              <a:avLst/>
              <a:gdLst/>
              <a:ahLst/>
              <a:cxnLst/>
              <a:rect l="l" t="t" r="r" b="b"/>
              <a:pathLst>
                <a:path w="1012825" h="502285">
                  <a:moveTo>
                    <a:pt x="0" y="83634"/>
                  </a:moveTo>
                  <a:lnTo>
                    <a:pt x="6572" y="51079"/>
                  </a:lnTo>
                  <a:lnTo>
                    <a:pt x="24495" y="24495"/>
                  </a:lnTo>
                  <a:lnTo>
                    <a:pt x="51079" y="6572"/>
                  </a:lnTo>
                  <a:lnTo>
                    <a:pt x="83634" y="0"/>
                  </a:lnTo>
                  <a:lnTo>
                    <a:pt x="929172" y="0"/>
                  </a:lnTo>
                  <a:lnTo>
                    <a:pt x="961726" y="6572"/>
                  </a:lnTo>
                  <a:lnTo>
                    <a:pt x="988310" y="24495"/>
                  </a:lnTo>
                  <a:lnTo>
                    <a:pt x="1006233" y="51079"/>
                  </a:lnTo>
                  <a:lnTo>
                    <a:pt x="1012806" y="83634"/>
                  </a:lnTo>
                  <a:lnTo>
                    <a:pt x="1012806" y="418160"/>
                  </a:lnTo>
                  <a:lnTo>
                    <a:pt x="1006233" y="450715"/>
                  </a:lnTo>
                  <a:lnTo>
                    <a:pt x="988310" y="477299"/>
                  </a:lnTo>
                  <a:lnTo>
                    <a:pt x="961726" y="495222"/>
                  </a:lnTo>
                  <a:lnTo>
                    <a:pt x="929172" y="501795"/>
                  </a:lnTo>
                  <a:lnTo>
                    <a:pt x="83634" y="501795"/>
                  </a:lnTo>
                  <a:lnTo>
                    <a:pt x="51079" y="495222"/>
                  </a:lnTo>
                  <a:lnTo>
                    <a:pt x="24495" y="477299"/>
                  </a:lnTo>
                  <a:lnTo>
                    <a:pt x="6572" y="450715"/>
                  </a:lnTo>
                  <a:lnTo>
                    <a:pt x="0" y="418160"/>
                  </a:lnTo>
                  <a:lnTo>
                    <a:pt x="0" y="83634"/>
                  </a:lnTo>
                  <a:close/>
                </a:path>
                <a:path w="1012825" h="502285">
                  <a:moveTo>
                    <a:pt x="0" y="83634"/>
                  </a:moveTo>
                  <a:lnTo>
                    <a:pt x="6572" y="51079"/>
                  </a:lnTo>
                  <a:lnTo>
                    <a:pt x="24495" y="24495"/>
                  </a:lnTo>
                  <a:lnTo>
                    <a:pt x="51079" y="6572"/>
                  </a:lnTo>
                  <a:lnTo>
                    <a:pt x="83634" y="0"/>
                  </a:lnTo>
                  <a:lnTo>
                    <a:pt x="929172" y="0"/>
                  </a:lnTo>
                  <a:lnTo>
                    <a:pt x="961726" y="6572"/>
                  </a:lnTo>
                  <a:lnTo>
                    <a:pt x="988310" y="24495"/>
                  </a:lnTo>
                  <a:lnTo>
                    <a:pt x="1006233" y="51079"/>
                  </a:lnTo>
                  <a:lnTo>
                    <a:pt x="1012806" y="83634"/>
                  </a:lnTo>
                  <a:lnTo>
                    <a:pt x="1012806" y="418160"/>
                  </a:lnTo>
                  <a:lnTo>
                    <a:pt x="1006233" y="450715"/>
                  </a:lnTo>
                  <a:lnTo>
                    <a:pt x="988310" y="477299"/>
                  </a:lnTo>
                  <a:lnTo>
                    <a:pt x="961726" y="495222"/>
                  </a:lnTo>
                  <a:lnTo>
                    <a:pt x="929172" y="501795"/>
                  </a:lnTo>
                  <a:lnTo>
                    <a:pt x="83634" y="501795"/>
                  </a:lnTo>
                  <a:lnTo>
                    <a:pt x="51079" y="495222"/>
                  </a:lnTo>
                  <a:lnTo>
                    <a:pt x="24495" y="477299"/>
                  </a:lnTo>
                  <a:lnTo>
                    <a:pt x="6572" y="450715"/>
                  </a:lnTo>
                  <a:lnTo>
                    <a:pt x="0" y="418160"/>
                  </a:lnTo>
                  <a:lnTo>
                    <a:pt x="0" y="83634"/>
                  </a:lnTo>
                  <a:close/>
                </a:path>
              </a:pathLst>
            </a:custGeom>
            <a:ln w="38100">
              <a:solidFill>
                <a:srgbClr val="AD94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44329"/>
              <a:ext cx="8779134" cy="36149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643467"/>
            <a:ext cx="8779134" cy="342857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38772" y="1971797"/>
            <a:ext cx="6856292" cy="1002839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Dashboard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8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38</a:t>
            </a:fld>
            <a:endParaRPr spc="-25" dirty="0"/>
          </a:p>
        </p:txBody>
      </p:sp>
      <p:grpSp>
        <p:nvGrpSpPr>
          <p:cNvPr id="6" name="object 6"/>
          <p:cNvGrpSpPr/>
          <p:nvPr/>
        </p:nvGrpSpPr>
        <p:grpSpPr>
          <a:xfrm>
            <a:off x="1524000" y="1269473"/>
            <a:ext cx="8798560" cy="4147185"/>
            <a:chOff x="0" y="1269472"/>
            <a:chExt cx="8798560" cy="4147185"/>
          </a:xfrm>
        </p:grpSpPr>
        <p:sp>
          <p:nvSpPr>
            <p:cNvPr id="7" name="object 7"/>
            <p:cNvSpPr/>
            <p:nvPr/>
          </p:nvSpPr>
          <p:spPr>
            <a:xfrm>
              <a:off x="7766328" y="2323701"/>
              <a:ext cx="1012825" cy="502284"/>
            </a:xfrm>
            <a:custGeom>
              <a:avLst/>
              <a:gdLst/>
              <a:ahLst/>
              <a:cxnLst/>
              <a:rect l="l" t="t" r="r" b="b"/>
              <a:pathLst>
                <a:path w="1012825" h="502285">
                  <a:moveTo>
                    <a:pt x="0" y="83634"/>
                  </a:moveTo>
                  <a:lnTo>
                    <a:pt x="6572" y="51079"/>
                  </a:lnTo>
                  <a:lnTo>
                    <a:pt x="24495" y="24495"/>
                  </a:lnTo>
                  <a:lnTo>
                    <a:pt x="51079" y="6572"/>
                  </a:lnTo>
                  <a:lnTo>
                    <a:pt x="83634" y="0"/>
                  </a:lnTo>
                  <a:lnTo>
                    <a:pt x="929172" y="0"/>
                  </a:lnTo>
                  <a:lnTo>
                    <a:pt x="961726" y="6572"/>
                  </a:lnTo>
                  <a:lnTo>
                    <a:pt x="988310" y="24495"/>
                  </a:lnTo>
                  <a:lnTo>
                    <a:pt x="1006233" y="51079"/>
                  </a:lnTo>
                  <a:lnTo>
                    <a:pt x="1012806" y="83634"/>
                  </a:lnTo>
                  <a:lnTo>
                    <a:pt x="1012806" y="418160"/>
                  </a:lnTo>
                  <a:lnTo>
                    <a:pt x="1006233" y="450715"/>
                  </a:lnTo>
                  <a:lnTo>
                    <a:pt x="988310" y="477299"/>
                  </a:lnTo>
                  <a:lnTo>
                    <a:pt x="961726" y="495222"/>
                  </a:lnTo>
                  <a:lnTo>
                    <a:pt x="929172" y="501795"/>
                  </a:lnTo>
                  <a:lnTo>
                    <a:pt x="83634" y="501795"/>
                  </a:lnTo>
                  <a:lnTo>
                    <a:pt x="51079" y="495222"/>
                  </a:lnTo>
                  <a:lnTo>
                    <a:pt x="24495" y="477299"/>
                  </a:lnTo>
                  <a:lnTo>
                    <a:pt x="6572" y="450715"/>
                  </a:lnTo>
                  <a:lnTo>
                    <a:pt x="0" y="418160"/>
                  </a:lnTo>
                  <a:lnTo>
                    <a:pt x="0" y="83634"/>
                  </a:lnTo>
                  <a:close/>
                </a:path>
                <a:path w="1012825" h="502285">
                  <a:moveTo>
                    <a:pt x="0" y="83634"/>
                  </a:moveTo>
                  <a:lnTo>
                    <a:pt x="6572" y="51079"/>
                  </a:lnTo>
                  <a:lnTo>
                    <a:pt x="24495" y="24495"/>
                  </a:lnTo>
                  <a:lnTo>
                    <a:pt x="51079" y="6572"/>
                  </a:lnTo>
                  <a:lnTo>
                    <a:pt x="83634" y="0"/>
                  </a:lnTo>
                  <a:lnTo>
                    <a:pt x="929172" y="0"/>
                  </a:lnTo>
                  <a:lnTo>
                    <a:pt x="961726" y="6572"/>
                  </a:lnTo>
                  <a:lnTo>
                    <a:pt x="988310" y="24495"/>
                  </a:lnTo>
                  <a:lnTo>
                    <a:pt x="1006233" y="51079"/>
                  </a:lnTo>
                  <a:lnTo>
                    <a:pt x="1012806" y="83634"/>
                  </a:lnTo>
                  <a:lnTo>
                    <a:pt x="1012806" y="418160"/>
                  </a:lnTo>
                  <a:lnTo>
                    <a:pt x="1006233" y="450715"/>
                  </a:lnTo>
                  <a:lnTo>
                    <a:pt x="988310" y="477299"/>
                  </a:lnTo>
                  <a:lnTo>
                    <a:pt x="961726" y="495222"/>
                  </a:lnTo>
                  <a:lnTo>
                    <a:pt x="929172" y="501795"/>
                  </a:lnTo>
                  <a:lnTo>
                    <a:pt x="83634" y="501795"/>
                  </a:lnTo>
                  <a:lnTo>
                    <a:pt x="51079" y="495222"/>
                  </a:lnTo>
                  <a:lnTo>
                    <a:pt x="24495" y="477299"/>
                  </a:lnTo>
                  <a:lnTo>
                    <a:pt x="6572" y="450715"/>
                  </a:lnTo>
                  <a:lnTo>
                    <a:pt x="0" y="418160"/>
                  </a:lnTo>
                  <a:lnTo>
                    <a:pt x="0" y="83634"/>
                  </a:lnTo>
                  <a:close/>
                </a:path>
              </a:pathLst>
            </a:custGeom>
            <a:ln w="38100">
              <a:solidFill>
                <a:srgbClr val="AD945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444329"/>
              <a:ext cx="8779134" cy="36149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269472"/>
              <a:ext cx="8779134" cy="41467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8772" y="1971797"/>
            <a:ext cx="6856292" cy="1002839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Story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8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39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7633" y="1013265"/>
            <a:ext cx="8586215" cy="483147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985912" y="325980"/>
            <a:ext cx="3728487" cy="609910"/>
          </a:xfrm>
          <a:prstGeom prst="rect">
            <a:avLst/>
          </a:prstGeom>
        </p:spPr>
        <p:txBody>
          <a:bodyPr vert="horz" wrap="square" lIns="0" tIns="55371" rIns="0" bIns="0" rtlCol="0" anchor="ctr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90" dirty="0"/>
              <a:t> </a:t>
            </a:r>
            <a:r>
              <a:rPr spc="-10" dirty="0"/>
              <a:t>Visualize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0134600" y="6455556"/>
            <a:ext cx="2819400" cy="1667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69850">
              <a:spcBef>
                <a:spcPts val="100"/>
              </a:spcBef>
            </a:pPr>
            <a:fld id="{81D60167-4931-47E6-BA6A-407CBD079E47}" type="slidenum">
              <a:rPr spc="-50" dirty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4</a:t>
            </a:fld>
            <a:endParaRPr spc="-50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978" y="1332484"/>
            <a:ext cx="37287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spc="-85" dirty="0">
                <a:solidFill>
                  <a:srgbClr val="555960"/>
                </a:solidFill>
                <a:latin typeface="Tahoma"/>
                <a:cs typeface="Tahoma"/>
              </a:rPr>
              <a:t>To</a:t>
            </a:r>
            <a:r>
              <a:rPr sz="2200" spc="-60" dirty="0">
                <a:solidFill>
                  <a:srgbClr val="55596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555960"/>
                </a:solidFill>
                <a:latin typeface="Tahoma"/>
                <a:cs typeface="Tahoma"/>
              </a:rPr>
              <a:t>point</a:t>
            </a:r>
            <a:r>
              <a:rPr sz="2200" spc="-55" dirty="0">
                <a:solidFill>
                  <a:srgbClr val="55596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555960"/>
                </a:solidFill>
                <a:latin typeface="Tahoma"/>
                <a:cs typeface="Tahoma"/>
              </a:rPr>
              <a:t>out</a:t>
            </a:r>
            <a:r>
              <a:rPr sz="2200" spc="-55" dirty="0">
                <a:solidFill>
                  <a:srgbClr val="55596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555960"/>
                </a:solidFill>
                <a:latin typeface="Tahoma"/>
                <a:cs typeface="Tahoma"/>
              </a:rPr>
              <a:t>interesting</a:t>
            </a:r>
            <a:r>
              <a:rPr sz="2200" spc="-60" dirty="0">
                <a:solidFill>
                  <a:srgbClr val="555960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555960"/>
                </a:solidFill>
                <a:latin typeface="Tahoma"/>
                <a:cs typeface="Tahoma"/>
              </a:rPr>
              <a:t>things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1759" y="2573575"/>
            <a:ext cx="6724695" cy="201014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38772" y="1971797"/>
            <a:ext cx="6856292" cy="1002839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Story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8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40</a:t>
            </a:fld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1001543"/>
            <a:ext cx="8946462" cy="475003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57401" y="3863830"/>
            <a:ext cx="6554867" cy="2787943"/>
          </a:xfrm>
          <a:prstGeom prst="rect">
            <a:avLst/>
          </a:prstGeom>
        </p:spPr>
        <p:txBody>
          <a:bodyPr vert="horz" wrap="square" lIns="0" tIns="7874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Share</a:t>
            </a:r>
            <a:br>
              <a:rPr lang="en-US" spc="-10" dirty="0"/>
            </a:br>
            <a:br>
              <a:rPr lang="en-US" spc="-10" dirty="0"/>
            </a:br>
            <a:br>
              <a:rPr lang="en-US" spc="-10" dirty="0"/>
            </a:br>
            <a:r>
              <a:rPr lang="en-US" spc="-10" dirty="0"/>
              <a:t>  </a:t>
            </a:r>
            <a:endParaRPr spc="-10" dirty="0"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12"/>
          </p:nvPr>
        </p:nvSpPr>
        <p:spPr>
          <a:xfrm>
            <a:off x="10134600" y="6455556"/>
            <a:ext cx="2819400" cy="1667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spcBef>
                <a:spcPts val="100"/>
              </a:spcBef>
            </a:pPr>
            <a:fld id="{81D60167-4931-47E6-BA6A-407CBD079E47}" type="slidenum">
              <a:rPr spc="-25" dirty="0"/>
              <a:pPr marL="38100">
                <a:spcBef>
                  <a:spcPts val="100"/>
                </a:spcBef>
              </a:pPr>
              <a:t>41</a:t>
            </a:fld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2255011" y="1947165"/>
            <a:ext cx="5213350" cy="1750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indent="-285115">
              <a:spcBef>
                <a:spcPts val="100"/>
              </a:spcBef>
              <a:buFont typeface="Arial"/>
              <a:buChar char="•"/>
              <a:tabLst>
                <a:tab pos="297815" algn="l"/>
              </a:tabLst>
            </a:pPr>
            <a:r>
              <a:rPr sz="2400" dirty="0">
                <a:latin typeface="Tahoma"/>
                <a:cs typeface="Tahoma"/>
              </a:rPr>
              <a:t>Saved</a:t>
            </a:r>
            <a:r>
              <a:rPr sz="2400" spc="-75" dirty="0">
                <a:latin typeface="Tahoma"/>
                <a:cs typeface="Tahoma"/>
              </a:rPr>
              <a:t> </a:t>
            </a:r>
            <a:r>
              <a:rPr sz="2400" spc="-20" dirty="0">
                <a:latin typeface="Tahoma"/>
                <a:cs typeface="Tahoma"/>
              </a:rPr>
              <a:t>File</a:t>
            </a:r>
            <a:endParaRPr sz="2400">
              <a:latin typeface="Tahoma"/>
              <a:cs typeface="Tahoma"/>
            </a:endParaRPr>
          </a:p>
          <a:p>
            <a:pPr marL="755015" lvl="1" indent="-285115">
              <a:spcBef>
                <a:spcPts val="30"/>
              </a:spcBef>
              <a:buFont typeface="Arial"/>
              <a:buChar char="•"/>
              <a:tabLst>
                <a:tab pos="755015" algn="l"/>
              </a:tabLst>
            </a:pPr>
            <a:r>
              <a:rPr sz="2200" dirty="0">
                <a:latin typeface="Tahoma"/>
                <a:cs typeface="Tahoma"/>
              </a:rPr>
              <a:t>.twb</a:t>
            </a:r>
            <a:r>
              <a:rPr sz="2200" spc="-20" dirty="0">
                <a:latin typeface="Tahoma"/>
                <a:cs typeface="Tahoma"/>
              </a:rPr>
              <a:t> </a:t>
            </a:r>
            <a:r>
              <a:rPr sz="2200" dirty="0">
                <a:latin typeface="Tahoma"/>
                <a:cs typeface="Tahoma"/>
              </a:rPr>
              <a:t>or</a:t>
            </a:r>
            <a:r>
              <a:rPr sz="2200" spc="-25" dirty="0">
                <a:latin typeface="Tahoma"/>
                <a:cs typeface="Tahoma"/>
              </a:rPr>
              <a:t> </a:t>
            </a:r>
            <a:r>
              <a:rPr sz="2200" spc="-10" dirty="0">
                <a:latin typeface="Tahoma"/>
                <a:cs typeface="Tahoma"/>
              </a:rPr>
              <a:t>.twbx</a:t>
            </a:r>
            <a:endParaRPr sz="2200">
              <a:latin typeface="Tahoma"/>
              <a:cs typeface="Tahoma"/>
            </a:endParaRPr>
          </a:p>
          <a:p>
            <a:pPr marL="297815" indent="-285115">
              <a:spcBef>
                <a:spcPts val="855"/>
              </a:spcBef>
              <a:buFont typeface="Arial"/>
              <a:buChar char="•"/>
              <a:tabLst>
                <a:tab pos="297815" algn="l"/>
              </a:tabLst>
            </a:pPr>
            <a:r>
              <a:rPr sz="2400" dirty="0">
                <a:latin typeface="Tahoma"/>
                <a:cs typeface="Tahoma"/>
              </a:rPr>
              <a:t>Publish</a:t>
            </a:r>
            <a:r>
              <a:rPr sz="2400" spc="-70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to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Tableau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Server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(Secure)</a:t>
            </a:r>
            <a:endParaRPr sz="2400">
              <a:latin typeface="Tahoma"/>
              <a:cs typeface="Tahoma"/>
            </a:endParaRPr>
          </a:p>
          <a:p>
            <a:pPr marL="297815" indent="-285115">
              <a:spcBef>
                <a:spcPts val="1415"/>
              </a:spcBef>
              <a:buFont typeface="Arial"/>
              <a:buChar char="•"/>
              <a:tabLst>
                <a:tab pos="297815" algn="l"/>
              </a:tabLst>
            </a:pPr>
            <a:r>
              <a:rPr sz="2400" dirty="0">
                <a:latin typeface="Tahoma"/>
                <a:cs typeface="Tahoma"/>
              </a:rPr>
              <a:t>Publish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to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spc="-25" dirty="0">
                <a:latin typeface="Tahoma"/>
                <a:cs typeface="Tahoma"/>
              </a:rPr>
              <a:t>Tableau</a:t>
            </a:r>
            <a:r>
              <a:rPr sz="2400" spc="-65" dirty="0">
                <a:latin typeface="Tahoma"/>
                <a:cs typeface="Tahoma"/>
              </a:rPr>
              <a:t> </a:t>
            </a:r>
            <a:r>
              <a:rPr sz="2400" dirty="0">
                <a:latin typeface="Tahoma"/>
                <a:cs typeface="Tahoma"/>
              </a:rPr>
              <a:t>Public</a:t>
            </a:r>
            <a:r>
              <a:rPr sz="2400" spc="-55" dirty="0">
                <a:latin typeface="Tahoma"/>
                <a:cs typeface="Tahoma"/>
              </a:rPr>
              <a:t> </a:t>
            </a:r>
            <a:r>
              <a:rPr sz="2400" spc="-10" dirty="0">
                <a:latin typeface="Tahoma"/>
                <a:cs typeface="Tahoma"/>
              </a:rPr>
              <a:t>(Unsecure)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r>
              <a:rPr lang="en-US" dirty="0"/>
              <a:t>The power of communication</a:t>
            </a:r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544285"/>
            <a:ext cx="6594768" cy="3445329"/>
          </a:xfrm>
        </p:spPr>
        <p:txBody>
          <a:bodyPr>
            <a:normAutofit/>
          </a:bodyPr>
          <a:lstStyle/>
          <a:p>
            <a:r>
              <a:rPr lang="en-US" dirty="0"/>
              <a:t>Overcoming nervousness​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29789" y="4130045"/>
            <a:ext cx="6594768" cy="1951523"/>
          </a:xfrm>
        </p:spPr>
        <p:txBody>
          <a:bodyPr/>
          <a:lstStyle/>
          <a:p>
            <a:r>
              <a:rPr lang="en-US" dirty="0"/>
              <a:t>Confidence-building strategies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96112"/>
            <a:ext cx="6589150" cy="1988706"/>
          </a:xfrm>
        </p:spPr>
        <p:txBody>
          <a:bodyPr/>
          <a:lstStyle/>
          <a:p>
            <a:r>
              <a:rPr lang="en-US" dirty="0"/>
              <a:t>Engaging the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62000" y="3059113"/>
            <a:ext cx="6597650" cy="32956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Make eye contact with your audience to create a sense of intimacy and involvement</a:t>
            </a:r>
          </a:p>
          <a:p>
            <a:r>
              <a:rPr lang="en-US" dirty="0"/>
              <a:t>Weave relatable stories into your presentation using narratives that make your message memorable and impactful</a:t>
            </a:r>
          </a:p>
          <a:p>
            <a:r>
              <a:rPr lang="en-US" dirty="0"/>
              <a:t>Encourage questions and provide thoughtful responses to enhance audience participation</a:t>
            </a:r>
          </a:p>
          <a:p>
            <a:r>
              <a:rPr lang="en-US" dirty="0"/>
              <a:t>Use live polls or surveys to gather audience opinions, promoting engagement and making sure the audience feel involved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4771" y="576943"/>
            <a:ext cx="6449786" cy="2785508"/>
          </a:xfrm>
        </p:spPr>
        <p:txBody>
          <a:bodyPr>
            <a:normAutofit/>
          </a:bodyPr>
          <a:lstStyle/>
          <a:p>
            <a:r>
              <a:rPr lang="en-US" dirty="0"/>
              <a:t>Selecting </a:t>
            </a:r>
            <a:br>
              <a:rPr lang="en-US" dirty="0"/>
            </a:br>
            <a:r>
              <a:rPr lang="en-US" dirty="0"/>
              <a:t>visual aids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4772" y="3373686"/>
            <a:ext cx="6449785" cy="1029586"/>
          </a:xfrm>
        </p:spPr>
        <p:txBody>
          <a:bodyPr/>
          <a:lstStyle/>
          <a:p>
            <a:r>
              <a:rPr lang="en-US" dirty="0"/>
              <a:t>Enhancing your 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Effective delivery techniques​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71525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Voice modulation is a powerful tool in public speaking. It involves varying pitch, tone, and volume to convey emotion, emphasize points, and maintain interest:</a:t>
            </a:r>
          </a:p>
          <a:p>
            <a:pPr lvl="1"/>
            <a:r>
              <a:rPr lang="en-US" dirty="0"/>
              <a:t>Pitch variation​</a:t>
            </a:r>
          </a:p>
          <a:p>
            <a:pPr lvl="1"/>
            <a:r>
              <a:rPr lang="en-US" dirty="0"/>
              <a:t>Tone inflection​</a:t>
            </a:r>
          </a:p>
          <a:p>
            <a:pPr lvl="1"/>
            <a:r>
              <a:rPr lang="en-US" dirty="0"/>
              <a:t>Volume control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646738" y="2590800"/>
            <a:ext cx="4514850" cy="3505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Effective body language enhances your message, making it more impactful and memorable:</a:t>
            </a:r>
          </a:p>
          <a:p>
            <a:pPr lvl="1"/>
            <a:r>
              <a:rPr lang="en-US" dirty="0"/>
              <a:t>Meaningful eye contact</a:t>
            </a:r>
          </a:p>
          <a:p>
            <a:pPr lvl="1"/>
            <a:r>
              <a:rPr lang="en-US" dirty="0"/>
              <a:t>Purposeful gestures</a:t>
            </a:r>
          </a:p>
          <a:p>
            <a:pPr lvl="1"/>
            <a:r>
              <a:rPr lang="en-US" dirty="0"/>
              <a:t>Maintain good posture</a:t>
            </a:r>
          </a:p>
          <a:p>
            <a:pPr lvl="1"/>
            <a:r>
              <a:rPr lang="en-US" dirty="0"/>
              <a:t>Control your expressions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440" y="896111"/>
            <a:ext cx="7889768" cy="2039341"/>
          </a:xfrm>
        </p:spPr>
        <p:txBody>
          <a:bodyPr/>
          <a:lstStyle/>
          <a:p>
            <a:r>
              <a:rPr lang="en-US" dirty="0"/>
              <a:t>Navigating Q&amp;A sessions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/>
          <a:p>
            <a:r>
              <a:rPr lang="en-US" dirty="0"/>
              <a:t>Know your material in advance​</a:t>
            </a:r>
          </a:p>
          <a:p>
            <a:r>
              <a:rPr lang="en-US" dirty="0"/>
              <a:t>Anticipate common </a:t>
            </a:r>
            <a:br>
              <a:rPr lang="en-US" dirty="0"/>
            </a:br>
            <a:r>
              <a:rPr lang="en-US" dirty="0"/>
              <a:t>questions​</a:t>
            </a:r>
          </a:p>
          <a:p>
            <a:r>
              <a:rPr lang="en-US" dirty="0"/>
              <a:t>Rehearse your responses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492136-277B-808E-9D1B-0527359207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/>
          <a:p>
            <a:r>
              <a:rPr lang="en-US" dirty="0"/>
              <a:t>Maintaining composure during the Q&amp;A session is essential for projecting confidence and authority. Consider the following tips for staying composed:​</a:t>
            </a:r>
          </a:p>
          <a:p>
            <a:pPr lvl="1"/>
            <a:r>
              <a:rPr lang="en-US" dirty="0"/>
              <a:t>Stay calm​</a:t>
            </a:r>
          </a:p>
          <a:p>
            <a:pPr lvl="1"/>
            <a:r>
              <a:rPr lang="en-US" dirty="0"/>
              <a:t>Actively listen​</a:t>
            </a:r>
          </a:p>
          <a:p>
            <a:pPr lvl="1"/>
            <a:r>
              <a:rPr lang="en-US" dirty="0"/>
              <a:t>Pause and reflect​</a:t>
            </a:r>
          </a:p>
          <a:p>
            <a:pPr lvl="1"/>
            <a:r>
              <a:rPr lang="en-US" dirty="0"/>
              <a:t>Maintain eye contact</a:t>
            </a:r>
          </a:p>
          <a:p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2029967"/>
          </a:xfrm>
        </p:spPr>
        <p:txBody>
          <a:bodyPr/>
          <a:lstStyle/>
          <a:p>
            <a:r>
              <a:rPr lang="en-US" dirty="0"/>
              <a:t>Speaking impact​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/>
          <a:p>
            <a:r>
              <a:rPr lang="en-US" dirty="0"/>
              <a:t>Your ability to communicate effectively will leave a lasting impact on your audience​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2"/>
            <a:ext cx="10668000" cy="1325563"/>
          </a:xfrm>
        </p:spPr>
        <p:txBody>
          <a:bodyPr/>
          <a:lstStyle/>
          <a:p>
            <a:r>
              <a:rPr lang="en-US" dirty="0"/>
              <a:t>Dynamic delivery​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417197"/>
            <a:ext cx="4278313" cy="3737541"/>
          </a:xfrm>
        </p:spPr>
        <p:txBody>
          <a:bodyPr/>
          <a:lstStyle/>
          <a:p>
            <a:r>
              <a:rPr lang="en-US" dirty="0"/>
              <a:t>Learn to infuse energy into your delivery to leave a lasting impression​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8" name="Table Placeholder 7">
            <a:extLst>
              <a:ext uri="{FF2B5EF4-FFF2-40B4-BE49-F238E27FC236}">
                <a16:creationId xmlns:a16="http://schemas.microsoft.com/office/drawing/2014/main" id="{24EE9911-8AC9-5BE2-4456-0175FD28D083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554612853"/>
              </p:ext>
            </p:extLst>
          </p:nvPr>
        </p:nvGraphicFramePr>
        <p:xfrm>
          <a:off x="5241925" y="2417763"/>
          <a:ext cx="6188076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695814">
                  <a:extLst>
                    <a:ext uri="{9D8B030D-6E8A-4147-A177-3AD203B41FA5}">
                      <a16:colId xmlns:a16="http://schemas.microsoft.com/office/drawing/2014/main" val="248340271"/>
                    </a:ext>
                  </a:extLst>
                </a:gridCol>
                <a:gridCol w="2052644">
                  <a:extLst>
                    <a:ext uri="{9D8B030D-6E8A-4147-A177-3AD203B41FA5}">
                      <a16:colId xmlns:a16="http://schemas.microsoft.com/office/drawing/2014/main" val="2825265259"/>
                    </a:ext>
                  </a:extLst>
                </a:gridCol>
                <a:gridCol w="1233830">
                  <a:extLst>
                    <a:ext uri="{9D8B030D-6E8A-4147-A177-3AD203B41FA5}">
                      <a16:colId xmlns:a16="http://schemas.microsoft.com/office/drawing/2014/main" val="207959087"/>
                    </a:ext>
                  </a:extLst>
                </a:gridCol>
                <a:gridCol w="1205788">
                  <a:extLst>
                    <a:ext uri="{9D8B030D-6E8A-4147-A177-3AD203B41FA5}">
                      <a16:colId xmlns:a16="http://schemas.microsoft.com/office/drawing/2014/main" val="310469273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Metric​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ysClr val="windowText" lastClr="000000"/>
                          </a:solidFill>
                          <a:effectLst/>
                        </a:rPr>
                        <a:t>Actual​</a:t>
                      </a:r>
                      <a:endParaRPr lang="en-US" b="1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63844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Audience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attendance​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attendees​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120​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559787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Engagement duration​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Minutes​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60​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553674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Q&amp;A interaction​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# of questions​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15​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1991020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Positive </a:t>
                      </a:r>
                      <a:b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</a:br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feedback​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90​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ysClr val="windowText" lastClr="000000"/>
                          </a:solidFill>
                          <a:effectLst/>
                        </a:rPr>
                        <a:t>95​</a:t>
                      </a:r>
                      <a:endParaRPr lang="en-US" b="0" i="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0694325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985912" y="325980"/>
            <a:ext cx="3728487" cy="609910"/>
          </a:xfrm>
          <a:prstGeom prst="rect">
            <a:avLst/>
          </a:prstGeom>
        </p:spPr>
        <p:txBody>
          <a:bodyPr vert="horz" wrap="square" lIns="0" tIns="55371" rIns="0" bIns="0" rtlCol="0" anchor="ctr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90" dirty="0"/>
              <a:t> </a:t>
            </a:r>
            <a:r>
              <a:rPr spc="-10" dirty="0"/>
              <a:t>Visualize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10134600" y="6455556"/>
            <a:ext cx="2819400" cy="1667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69850">
              <a:spcBef>
                <a:spcPts val="100"/>
              </a:spcBef>
            </a:pPr>
            <a:fld id="{81D60167-4931-47E6-BA6A-407CBD079E47}" type="slidenum">
              <a:rPr spc="-50" dirty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5</a:t>
            </a:fld>
            <a:endParaRPr spc="-50" dirty="0">
              <a:solidFill>
                <a:srgbClr val="FFFFFF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28979" y="1332484"/>
            <a:ext cx="35337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spc="-85" dirty="0">
                <a:solidFill>
                  <a:srgbClr val="555960"/>
                </a:solidFill>
                <a:latin typeface="Tahoma"/>
                <a:cs typeface="Tahoma"/>
              </a:rPr>
              <a:t>To</a:t>
            </a:r>
            <a:r>
              <a:rPr sz="2200" spc="-90" dirty="0">
                <a:solidFill>
                  <a:srgbClr val="55596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555960"/>
                </a:solidFill>
                <a:latin typeface="Tahoma"/>
                <a:cs typeface="Tahoma"/>
              </a:rPr>
              <a:t>communicate</a:t>
            </a:r>
            <a:r>
              <a:rPr sz="2200" spc="-90" dirty="0">
                <a:solidFill>
                  <a:srgbClr val="555960"/>
                </a:solidFill>
                <a:latin typeface="Tahoma"/>
                <a:cs typeface="Tahoma"/>
              </a:rPr>
              <a:t> </a:t>
            </a:r>
            <a:r>
              <a:rPr sz="2200" spc="-10" dirty="0">
                <a:solidFill>
                  <a:srgbClr val="555960"/>
                </a:solidFill>
                <a:latin typeface="Tahoma"/>
                <a:cs typeface="Tahoma"/>
              </a:rPr>
              <a:t>information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4939" y="2156020"/>
            <a:ext cx="6333771" cy="296124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896111"/>
            <a:ext cx="9866540" cy="1358140"/>
          </a:xfrm>
        </p:spPr>
        <p:txBody>
          <a:bodyPr>
            <a:normAutofit/>
          </a:bodyPr>
          <a:lstStyle/>
          <a:p>
            <a:r>
              <a:rPr lang="en-US" dirty="0"/>
              <a:t>Final tips &amp; takeaways​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/>
          <a:p>
            <a:r>
              <a:rPr lang="en-US" dirty="0"/>
              <a:t>Consistent rehearsal​</a:t>
            </a:r>
          </a:p>
          <a:p>
            <a:pPr lvl="1"/>
            <a:r>
              <a:rPr lang="en-US" dirty="0"/>
              <a:t>Practice makes perfect, so strengthen your familiarity with the presentation​</a:t>
            </a:r>
          </a:p>
          <a:p>
            <a:r>
              <a:rPr lang="en-US" dirty="0"/>
              <a:t>Refine delivery style​</a:t>
            </a:r>
          </a:p>
          <a:p>
            <a:pPr lvl="1"/>
            <a:r>
              <a:rPr lang="en-US" dirty="0"/>
              <a:t>Pacing, tone, and emphasis​</a:t>
            </a:r>
          </a:p>
          <a:p>
            <a:r>
              <a:rPr lang="en-US" dirty="0"/>
              <a:t>Timing and transitions​</a:t>
            </a:r>
          </a:p>
          <a:p>
            <a:pPr lvl="1"/>
            <a:r>
              <a:rPr lang="en-US" dirty="0"/>
              <a:t>Aim for seamless, professional delivery​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feedback​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323639-65E1-FDBD-1BE3-374BB39C19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/>
          <a:p>
            <a:r>
              <a:rPr lang="en-US" dirty="0"/>
              <a:t>Seek feedback​</a:t>
            </a:r>
          </a:p>
          <a:p>
            <a:r>
              <a:rPr lang="en-US" dirty="0"/>
              <a:t>Reflect on performance​</a:t>
            </a:r>
          </a:p>
          <a:p>
            <a:r>
              <a:rPr lang="en-US" dirty="0"/>
              <a:t>Explore new techniques​</a:t>
            </a:r>
          </a:p>
          <a:p>
            <a:r>
              <a:rPr lang="en-US" dirty="0"/>
              <a:t>Set personal goals​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55" y="896112"/>
            <a:ext cx="10665845" cy="1325563"/>
          </a:xfrm>
        </p:spPr>
        <p:txBody>
          <a:bodyPr/>
          <a:lstStyle/>
          <a:p>
            <a:r>
              <a:rPr lang="en-US" dirty="0"/>
              <a:t>Speaking engagement metrics​</a:t>
            </a:r>
          </a:p>
        </p:txBody>
      </p:sp>
      <p:graphicFrame>
        <p:nvGraphicFramePr>
          <p:cNvPr id="14" name="Table Placeholder 13">
            <a:extLst>
              <a:ext uri="{FF2B5EF4-FFF2-40B4-BE49-F238E27FC236}">
                <a16:creationId xmlns:a16="http://schemas.microsoft.com/office/drawing/2014/main" id="{597B3320-3330-1F17-5E4B-B24CAB0A4487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734130339"/>
              </p:ext>
            </p:extLst>
          </p:nvPr>
        </p:nvGraphicFramePr>
        <p:xfrm>
          <a:off x="762000" y="2417763"/>
          <a:ext cx="10666412" cy="3678235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44221">
                  <a:extLst>
                    <a:ext uri="{9D8B030D-6E8A-4147-A177-3AD203B41FA5}">
                      <a16:colId xmlns:a16="http://schemas.microsoft.com/office/drawing/2014/main" val="4239035621"/>
                    </a:ext>
                  </a:extLst>
                </a:gridCol>
                <a:gridCol w="3253189">
                  <a:extLst>
                    <a:ext uri="{9D8B030D-6E8A-4147-A177-3AD203B41FA5}">
                      <a16:colId xmlns:a16="http://schemas.microsoft.com/office/drawing/2014/main" val="1645754944"/>
                    </a:ext>
                  </a:extLst>
                </a:gridCol>
                <a:gridCol w="2005852">
                  <a:extLst>
                    <a:ext uri="{9D8B030D-6E8A-4147-A177-3AD203B41FA5}">
                      <a16:colId xmlns:a16="http://schemas.microsoft.com/office/drawing/2014/main" val="4278473568"/>
                    </a:ext>
                  </a:extLst>
                </a:gridCol>
                <a:gridCol w="1963150">
                  <a:extLst>
                    <a:ext uri="{9D8B030D-6E8A-4147-A177-3AD203B41FA5}">
                      <a16:colId xmlns:a16="http://schemas.microsoft.com/office/drawing/2014/main" val="760742182"/>
                    </a:ext>
                  </a:extLst>
                </a:gridCol>
              </a:tblGrid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Impact factor​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Measurement​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Target​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1" dirty="0">
                          <a:solidFill>
                            <a:schemeClr val="tx1"/>
                          </a:solidFill>
                          <a:effectLst/>
                        </a:rPr>
                        <a:t>Achieved​</a:t>
                      </a:r>
                      <a:endParaRPr lang="en-US" b="1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8889321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Audience interaction​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85​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chemeClr val="tx1"/>
                          </a:solidFill>
                          <a:effectLst/>
                        </a:rPr>
                        <a:t>88​</a:t>
                      </a:r>
                      <a:endParaRPr lang="en-US" b="0" i="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2437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Knowledge retention​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75​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80​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329487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Post-presentation surveys​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Average rating​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4.5​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6715685"/>
                  </a:ext>
                </a:extLst>
              </a:tr>
              <a:tr h="735647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Referral rate​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Percentage (%)​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10​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800" b="0" dirty="0">
                          <a:solidFill>
                            <a:srgbClr val="000000"/>
                          </a:solidFill>
                          <a:effectLst/>
                        </a:rPr>
                        <a:t>12​</a:t>
                      </a:r>
                      <a:endParaRPr lang="en-US" b="0" i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74674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0EB401-2F91-2D90-C859-96484861E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997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6340" y="3423773"/>
            <a:ext cx="5528217" cy="2029969"/>
          </a:xfrm>
        </p:spPr>
        <p:txBody>
          <a:bodyPr bIns="0">
            <a:normAutofit lnSpcReduction="10000"/>
          </a:bodyPr>
          <a:lstStyle/>
          <a:p>
            <a:r>
              <a:rPr lang="en-US" dirty="0"/>
              <a:t>Brita Tamm​</a:t>
            </a:r>
          </a:p>
          <a:p>
            <a:r>
              <a:rPr lang="en-US" dirty="0"/>
              <a:t>502-555-0152​</a:t>
            </a:r>
          </a:p>
          <a:p>
            <a:r>
              <a:rPr lang="en-US" dirty="0"/>
              <a:t>brita@firstupconsultants.com​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985912" y="325980"/>
            <a:ext cx="3728487" cy="609910"/>
          </a:xfrm>
          <a:prstGeom prst="rect">
            <a:avLst/>
          </a:prstGeom>
        </p:spPr>
        <p:txBody>
          <a:bodyPr vert="horz" wrap="square" lIns="0" tIns="55371" rIns="0" bIns="0" rtlCol="0" anchor="ctr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90" dirty="0"/>
              <a:t> </a:t>
            </a:r>
            <a:r>
              <a:rPr spc="-10" dirty="0"/>
              <a:t>Visualize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0134600" y="6455556"/>
            <a:ext cx="2819400" cy="1667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spcBef>
                <a:spcPts val="100"/>
              </a:spcBef>
            </a:pPr>
            <a:fld id="{81D60167-4931-47E6-BA6A-407CBD079E47}" type="slidenum">
              <a:rPr spc="-25" dirty="0"/>
              <a:pPr marL="38100">
                <a:spcBef>
                  <a:spcPts val="100"/>
                </a:spcBef>
              </a:pPr>
              <a:t>6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628978" y="1332484"/>
            <a:ext cx="19494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spc="-85" dirty="0">
                <a:solidFill>
                  <a:srgbClr val="555960"/>
                </a:solidFill>
                <a:latin typeface="Tahoma"/>
                <a:cs typeface="Tahoma"/>
              </a:rPr>
              <a:t>To</a:t>
            </a:r>
            <a:r>
              <a:rPr sz="2200" spc="-70" dirty="0">
                <a:solidFill>
                  <a:srgbClr val="55596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555960"/>
                </a:solidFill>
                <a:latin typeface="Tahoma"/>
                <a:cs typeface="Tahoma"/>
              </a:rPr>
              <a:t>analyze</a:t>
            </a:r>
            <a:r>
              <a:rPr sz="2200" spc="-70" dirty="0">
                <a:solidFill>
                  <a:srgbClr val="555960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555960"/>
                </a:solidFill>
                <a:latin typeface="Tahoma"/>
                <a:cs typeface="Tahoma"/>
              </a:rPr>
              <a:t>data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0112" y="2072639"/>
            <a:ext cx="5788151" cy="366064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992541" y="5769245"/>
            <a:ext cx="29648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Tahoma"/>
                <a:cs typeface="Tahoma"/>
              </a:rPr>
              <a:t>2020</a:t>
            </a:r>
            <a:r>
              <a:rPr spc="-3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US</a:t>
            </a:r>
            <a:r>
              <a:rPr spc="-4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Elections</a:t>
            </a:r>
            <a:r>
              <a:rPr spc="-40" dirty="0">
                <a:latin typeface="Tahoma"/>
                <a:cs typeface="Tahoma"/>
              </a:rPr>
              <a:t> </a:t>
            </a:r>
            <a:r>
              <a:rPr spc="-10" dirty="0">
                <a:latin typeface="Tahoma"/>
                <a:cs typeface="Tahoma"/>
              </a:rPr>
              <a:t>(NYTimes)</a:t>
            </a:r>
            <a:endParaRPr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2620434" y="322580"/>
            <a:ext cx="4008967" cy="616711"/>
          </a:xfrm>
          <a:prstGeom prst="rect">
            <a:avLst/>
          </a:prstGeom>
        </p:spPr>
        <p:txBody>
          <a:bodyPr vert="horz" wrap="square" lIns="0" tIns="55371" rIns="0" bIns="0" rtlCol="0" anchor="ctr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dirty="0"/>
              <a:t>Why</a:t>
            </a:r>
            <a:r>
              <a:rPr spc="-90" dirty="0"/>
              <a:t> </a:t>
            </a:r>
            <a:r>
              <a:rPr spc="-10" dirty="0"/>
              <a:t>Visualize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10134600" y="6455556"/>
            <a:ext cx="2819400" cy="1667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spcBef>
                <a:spcPts val="100"/>
              </a:spcBef>
            </a:pPr>
            <a:fld id="{81D60167-4931-47E6-BA6A-407CBD079E47}" type="slidenum">
              <a:rPr spc="-25" dirty="0"/>
              <a:pPr marL="38100">
                <a:spcBef>
                  <a:spcPts val="100"/>
                </a:spcBef>
              </a:pPr>
              <a:t>7</a:t>
            </a:fld>
            <a:endParaRPr spc="-25" dirty="0"/>
          </a:p>
        </p:txBody>
      </p:sp>
      <p:sp>
        <p:nvSpPr>
          <p:cNvPr id="3" name="object 3"/>
          <p:cNvSpPr txBox="1"/>
          <p:nvPr/>
        </p:nvSpPr>
        <p:spPr>
          <a:xfrm>
            <a:off x="2628978" y="1332484"/>
            <a:ext cx="19494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spc="-85" dirty="0">
                <a:solidFill>
                  <a:srgbClr val="555960"/>
                </a:solidFill>
                <a:latin typeface="Tahoma"/>
                <a:cs typeface="Tahoma"/>
              </a:rPr>
              <a:t>To</a:t>
            </a:r>
            <a:r>
              <a:rPr sz="2200" spc="-70" dirty="0">
                <a:solidFill>
                  <a:srgbClr val="555960"/>
                </a:solidFill>
                <a:latin typeface="Tahoma"/>
                <a:cs typeface="Tahoma"/>
              </a:rPr>
              <a:t> </a:t>
            </a:r>
            <a:r>
              <a:rPr sz="2200" dirty="0">
                <a:solidFill>
                  <a:srgbClr val="555960"/>
                </a:solidFill>
                <a:latin typeface="Tahoma"/>
                <a:cs typeface="Tahoma"/>
              </a:rPr>
              <a:t>analyze</a:t>
            </a:r>
            <a:r>
              <a:rPr sz="2200" spc="-70" dirty="0">
                <a:solidFill>
                  <a:srgbClr val="555960"/>
                </a:solidFill>
                <a:latin typeface="Tahoma"/>
                <a:cs typeface="Tahoma"/>
              </a:rPr>
              <a:t> </a:t>
            </a:r>
            <a:r>
              <a:rPr sz="2200" spc="-20" dirty="0">
                <a:solidFill>
                  <a:srgbClr val="555960"/>
                </a:solidFill>
                <a:latin typeface="Tahoma"/>
                <a:cs typeface="Tahoma"/>
              </a:rPr>
              <a:t>data</a:t>
            </a:r>
            <a:endParaRPr sz="22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20112" y="2072639"/>
            <a:ext cx="5788151" cy="366064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992541" y="5769245"/>
            <a:ext cx="296481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latin typeface="Tahoma"/>
                <a:cs typeface="Tahoma"/>
              </a:rPr>
              <a:t>2020</a:t>
            </a:r>
            <a:r>
              <a:rPr spc="-3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US</a:t>
            </a:r>
            <a:r>
              <a:rPr spc="-40" dirty="0">
                <a:latin typeface="Tahoma"/>
                <a:cs typeface="Tahoma"/>
              </a:rPr>
              <a:t> </a:t>
            </a:r>
            <a:r>
              <a:rPr dirty="0">
                <a:latin typeface="Tahoma"/>
                <a:cs typeface="Tahoma"/>
              </a:rPr>
              <a:t>Elections</a:t>
            </a:r>
            <a:r>
              <a:rPr spc="-40" dirty="0">
                <a:latin typeface="Tahoma"/>
                <a:cs typeface="Tahoma"/>
              </a:rPr>
              <a:t> </a:t>
            </a:r>
            <a:r>
              <a:rPr spc="-10" dirty="0">
                <a:latin typeface="Tahoma"/>
                <a:cs typeface="Tahoma"/>
              </a:rPr>
              <a:t>(NYTimes)</a:t>
            </a:r>
            <a:endParaRPr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5202" y="4857947"/>
            <a:ext cx="8739823" cy="799706"/>
          </a:xfrm>
          <a:prstGeom prst="rect">
            <a:avLst/>
          </a:prstGeom>
        </p:spPr>
        <p:txBody>
          <a:bodyPr vert="horz" wrap="square" lIns="0" tIns="121412" rIns="0" bIns="0" rtlCol="0" anchor="ctr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spc="-35" dirty="0"/>
              <a:t>Tableau</a:t>
            </a:r>
            <a:r>
              <a:rPr spc="-220" dirty="0"/>
              <a:t> </a:t>
            </a:r>
            <a:r>
              <a:rPr spc="-10" dirty="0"/>
              <a:t>Workflow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12"/>
          </p:nvPr>
        </p:nvSpPr>
        <p:spPr>
          <a:xfrm>
            <a:off x="10134600" y="6455556"/>
            <a:ext cx="2819400" cy="16671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38100">
              <a:spcBef>
                <a:spcPts val="100"/>
              </a:spcBef>
            </a:pPr>
            <a:fld id="{81D60167-4931-47E6-BA6A-407CBD079E47}" type="slidenum">
              <a:rPr spc="-25" dirty="0"/>
              <a:pPr marL="38100">
                <a:spcBef>
                  <a:spcPts val="100"/>
                </a:spcBef>
              </a:pPr>
              <a:t>8</a:t>
            </a:fld>
            <a:endParaRPr spc="-25" dirty="0"/>
          </a:p>
        </p:txBody>
      </p:sp>
      <p:grpSp>
        <p:nvGrpSpPr>
          <p:cNvPr id="3" name="object 3"/>
          <p:cNvGrpSpPr/>
          <p:nvPr/>
        </p:nvGrpSpPr>
        <p:grpSpPr>
          <a:xfrm>
            <a:off x="2219529" y="2418498"/>
            <a:ext cx="2451735" cy="981075"/>
            <a:chOff x="695528" y="2418497"/>
            <a:chExt cx="2451735" cy="981075"/>
          </a:xfrm>
        </p:grpSpPr>
        <p:sp>
          <p:nvSpPr>
            <p:cNvPr id="5" name="object 5"/>
            <p:cNvSpPr/>
            <p:nvPr/>
          </p:nvSpPr>
          <p:spPr>
            <a:xfrm>
              <a:off x="695528" y="2418497"/>
              <a:ext cx="2451735" cy="981075"/>
            </a:xfrm>
            <a:custGeom>
              <a:avLst/>
              <a:gdLst/>
              <a:ahLst/>
              <a:cxnLst/>
              <a:rect l="l" t="t" r="r" b="b"/>
              <a:pathLst>
                <a:path w="2451735" h="981075">
                  <a:moveTo>
                    <a:pt x="1961391" y="0"/>
                  </a:moveTo>
                  <a:lnTo>
                    <a:pt x="0" y="0"/>
                  </a:lnTo>
                  <a:lnTo>
                    <a:pt x="490347" y="490348"/>
                  </a:lnTo>
                  <a:lnTo>
                    <a:pt x="0" y="980693"/>
                  </a:lnTo>
                  <a:lnTo>
                    <a:pt x="1961391" y="980693"/>
                  </a:lnTo>
                  <a:lnTo>
                    <a:pt x="2451735" y="490348"/>
                  </a:lnTo>
                  <a:lnTo>
                    <a:pt x="1961391" y="0"/>
                  </a:lnTo>
                  <a:close/>
                </a:path>
              </a:pathLst>
            </a:custGeom>
            <a:solidFill>
              <a:srgbClr val="C9B9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95528" y="2418497"/>
              <a:ext cx="2451735" cy="981075"/>
            </a:xfrm>
            <a:custGeom>
              <a:avLst/>
              <a:gdLst/>
              <a:ahLst/>
              <a:cxnLst/>
              <a:rect l="l" t="t" r="r" b="b"/>
              <a:pathLst>
                <a:path w="2451735" h="981075">
                  <a:moveTo>
                    <a:pt x="0" y="0"/>
                  </a:moveTo>
                  <a:lnTo>
                    <a:pt x="1961391" y="0"/>
                  </a:lnTo>
                  <a:lnTo>
                    <a:pt x="2451736" y="490348"/>
                  </a:lnTo>
                  <a:lnTo>
                    <a:pt x="1961391" y="980694"/>
                  </a:lnTo>
                  <a:lnTo>
                    <a:pt x="0" y="980694"/>
                  </a:lnTo>
                  <a:lnTo>
                    <a:pt x="490347" y="49034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54751" y="2671064"/>
            <a:ext cx="125349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0" dirty="0">
                <a:latin typeface="Tahoma"/>
                <a:cs typeface="Tahoma"/>
              </a:rPr>
              <a:t>Connect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06829" y="3469641"/>
            <a:ext cx="1245235" cy="80581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0665" marR="5080" indent="-228600">
              <a:lnSpc>
                <a:spcPts val="2900"/>
              </a:lnSpc>
              <a:spcBef>
                <a:spcPts val="480"/>
              </a:spcBef>
              <a:buChar char="•"/>
              <a:tabLst>
                <a:tab pos="240665" algn="l"/>
              </a:tabLst>
            </a:pPr>
            <a:r>
              <a:rPr sz="2700" spc="-20" dirty="0">
                <a:latin typeface="Tahoma"/>
                <a:cs typeface="Tahoma"/>
              </a:rPr>
              <a:t>Data </a:t>
            </a:r>
            <a:r>
              <a:rPr sz="2700" spc="-10" dirty="0">
                <a:latin typeface="Tahoma"/>
                <a:cs typeface="Tahoma"/>
              </a:rPr>
              <a:t>source</a:t>
            </a:r>
            <a:endParaRPr sz="270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448916" y="2412148"/>
            <a:ext cx="2464435" cy="993775"/>
            <a:chOff x="2924915" y="2412147"/>
            <a:chExt cx="2464435" cy="993775"/>
          </a:xfrm>
        </p:grpSpPr>
        <p:sp>
          <p:nvSpPr>
            <p:cNvPr id="10" name="object 10"/>
            <p:cNvSpPr/>
            <p:nvPr/>
          </p:nvSpPr>
          <p:spPr>
            <a:xfrm>
              <a:off x="2931265" y="2418497"/>
              <a:ext cx="2451735" cy="981075"/>
            </a:xfrm>
            <a:custGeom>
              <a:avLst/>
              <a:gdLst/>
              <a:ahLst/>
              <a:cxnLst/>
              <a:rect l="l" t="t" r="r" b="b"/>
              <a:pathLst>
                <a:path w="2451735" h="981075">
                  <a:moveTo>
                    <a:pt x="1961390" y="0"/>
                  </a:moveTo>
                  <a:lnTo>
                    <a:pt x="0" y="0"/>
                  </a:lnTo>
                  <a:lnTo>
                    <a:pt x="490346" y="490348"/>
                  </a:lnTo>
                  <a:lnTo>
                    <a:pt x="0" y="980693"/>
                  </a:lnTo>
                  <a:lnTo>
                    <a:pt x="1961390" y="980693"/>
                  </a:lnTo>
                  <a:lnTo>
                    <a:pt x="2451735" y="490348"/>
                  </a:lnTo>
                  <a:lnTo>
                    <a:pt x="1961390" y="0"/>
                  </a:lnTo>
                  <a:close/>
                </a:path>
              </a:pathLst>
            </a:custGeom>
            <a:solidFill>
              <a:srgbClr val="DDD4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931265" y="2418497"/>
              <a:ext cx="2451735" cy="981075"/>
            </a:xfrm>
            <a:custGeom>
              <a:avLst/>
              <a:gdLst/>
              <a:ahLst/>
              <a:cxnLst/>
              <a:rect l="l" t="t" r="r" b="b"/>
              <a:pathLst>
                <a:path w="2451735" h="981075">
                  <a:moveTo>
                    <a:pt x="0" y="0"/>
                  </a:moveTo>
                  <a:lnTo>
                    <a:pt x="1961391" y="0"/>
                  </a:lnTo>
                  <a:lnTo>
                    <a:pt x="2451736" y="490348"/>
                  </a:lnTo>
                  <a:lnTo>
                    <a:pt x="1961391" y="980694"/>
                  </a:lnTo>
                  <a:lnTo>
                    <a:pt x="0" y="980694"/>
                  </a:lnTo>
                  <a:lnTo>
                    <a:pt x="490347" y="49034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125920" y="2671064"/>
            <a:ext cx="118237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0" dirty="0">
                <a:latin typeface="Tahoma"/>
                <a:cs typeface="Tahoma"/>
              </a:rPr>
              <a:t>Analyze</a:t>
            </a:r>
            <a:endParaRPr sz="27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42565" y="3469640"/>
            <a:ext cx="1892300" cy="117475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2900"/>
              </a:lnSpc>
              <a:spcBef>
                <a:spcPts val="480"/>
              </a:spcBef>
              <a:buChar char="•"/>
              <a:tabLst>
                <a:tab pos="241300" algn="l"/>
              </a:tabLst>
            </a:pPr>
            <a:r>
              <a:rPr sz="2700" spc="-10" dirty="0">
                <a:latin typeface="Tahoma"/>
                <a:cs typeface="Tahoma"/>
              </a:rPr>
              <a:t>Visualize </a:t>
            </a:r>
            <a:r>
              <a:rPr sz="2700" dirty="0">
                <a:latin typeface="Tahoma"/>
                <a:cs typeface="Tahoma"/>
              </a:rPr>
              <a:t>data</a:t>
            </a:r>
            <a:r>
              <a:rPr sz="2700" spc="-10" dirty="0">
                <a:latin typeface="Tahoma"/>
                <a:cs typeface="Tahoma"/>
              </a:rPr>
              <a:t> </a:t>
            </a:r>
            <a:r>
              <a:rPr sz="2700" spc="-25" dirty="0">
                <a:latin typeface="Tahoma"/>
                <a:cs typeface="Tahoma"/>
              </a:rPr>
              <a:t>in Workspace</a:t>
            </a:r>
            <a:endParaRPr sz="2700">
              <a:latin typeface="Tahoma"/>
              <a:cs typeface="Tahom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684652" y="2412148"/>
            <a:ext cx="2464435" cy="993775"/>
            <a:chOff x="5160651" y="2412147"/>
            <a:chExt cx="2464435" cy="993775"/>
          </a:xfrm>
        </p:grpSpPr>
        <p:sp>
          <p:nvSpPr>
            <p:cNvPr id="15" name="object 15"/>
            <p:cNvSpPr/>
            <p:nvPr/>
          </p:nvSpPr>
          <p:spPr>
            <a:xfrm>
              <a:off x="5167001" y="2418497"/>
              <a:ext cx="2451735" cy="981075"/>
            </a:xfrm>
            <a:custGeom>
              <a:avLst/>
              <a:gdLst/>
              <a:ahLst/>
              <a:cxnLst/>
              <a:rect l="l" t="t" r="r" b="b"/>
              <a:pathLst>
                <a:path w="2451734" h="981075">
                  <a:moveTo>
                    <a:pt x="1961391" y="0"/>
                  </a:moveTo>
                  <a:lnTo>
                    <a:pt x="0" y="0"/>
                  </a:lnTo>
                  <a:lnTo>
                    <a:pt x="490347" y="490348"/>
                  </a:lnTo>
                  <a:lnTo>
                    <a:pt x="0" y="980693"/>
                  </a:lnTo>
                  <a:lnTo>
                    <a:pt x="1961391" y="980693"/>
                  </a:lnTo>
                  <a:lnTo>
                    <a:pt x="2451736" y="490348"/>
                  </a:lnTo>
                  <a:lnTo>
                    <a:pt x="19613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167001" y="2418497"/>
              <a:ext cx="2451735" cy="981075"/>
            </a:xfrm>
            <a:custGeom>
              <a:avLst/>
              <a:gdLst/>
              <a:ahLst/>
              <a:cxnLst/>
              <a:rect l="l" t="t" r="r" b="b"/>
              <a:pathLst>
                <a:path w="2451734" h="981075">
                  <a:moveTo>
                    <a:pt x="0" y="0"/>
                  </a:moveTo>
                  <a:lnTo>
                    <a:pt x="1961391" y="0"/>
                  </a:lnTo>
                  <a:lnTo>
                    <a:pt x="2451736" y="490348"/>
                  </a:lnTo>
                  <a:lnTo>
                    <a:pt x="1961391" y="980694"/>
                  </a:lnTo>
                  <a:lnTo>
                    <a:pt x="0" y="980694"/>
                  </a:lnTo>
                  <a:lnTo>
                    <a:pt x="490347" y="490348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507899" y="2671064"/>
            <a:ext cx="89026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700" spc="-10" dirty="0">
                <a:solidFill>
                  <a:srgbClr val="FF0000"/>
                </a:solidFill>
                <a:latin typeface="Tahoma"/>
                <a:cs typeface="Tahoma"/>
              </a:rPr>
              <a:t>Share</a:t>
            </a:r>
            <a:endParaRPr sz="2700" dirty="0">
              <a:solidFill>
                <a:srgbClr val="FF0000"/>
              </a:solidFill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78301" y="3469641"/>
            <a:ext cx="1878330" cy="80581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8600">
              <a:lnSpc>
                <a:spcPts val="2900"/>
              </a:lnSpc>
              <a:spcBef>
                <a:spcPts val="480"/>
              </a:spcBef>
              <a:buChar char="•"/>
              <a:tabLst>
                <a:tab pos="241300" algn="l"/>
              </a:tabLst>
            </a:pPr>
            <a:r>
              <a:rPr sz="2700" spc="-10" dirty="0">
                <a:latin typeface="Tahoma"/>
                <a:cs typeface="Tahoma"/>
              </a:rPr>
              <a:t>Dashboard </a:t>
            </a:r>
            <a:r>
              <a:rPr sz="2700" dirty="0">
                <a:latin typeface="Tahoma"/>
                <a:cs typeface="Tahoma"/>
              </a:rPr>
              <a:t>or</a:t>
            </a:r>
            <a:r>
              <a:rPr sz="2700" spc="-5" dirty="0">
                <a:latin typeface="Tahoma"/>
                <a:cs typeface="Tahoma"/>
              </a:rPr>
              <a:t> </a:t>
            </a:r>
            <a:r>
              <a:rPr sz="2700" spc="-20" dirty="0">
                <a:latin typeface="Tahoma"/>
                <a:cs typeface="Tahoma"/>
              </a:rPr>
              <a:t>Story</a:t>
            </a:r>
            <a:endParaRPr sz="27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96256" y="1181218"/>
            <a:ext cx="6699225" cy="439226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38772" y="1950253"/>
            <a:ext cx="6856292" cy="1045927"/>
          </a:xfrm>
          <a:prstGeom prst="rect">
            <a:avLst/>
          </a:prstGeom>
        </p:spPr>
        <p:txBody>
          <a:bodyPr vert="horz" wrap="square" lIns="0" tIns="121412" rIns="0" bIns="0" rtlCol="0" anchor="ctr">
            <a:spAutoFit/>
          </a:bodyPr>
          <a:lstStyle/>
          <a:p>
            <a:pPr marL="2032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Connect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12"/>
          </p:nvPr>
        </p:nvSpPr>
        <p:spPr>
          <a:xfrm>
            <a:off x="7774426" y="5578478"/>
            <a:ext cx="856907" cy="6699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defPPr>
              <a:defRPr lang="en-US"/>
            </a:defPPr>
            <a:lvl1pPr marL="0" algn="r" defTabSz="457200" rtl="0" eaLnBrk="1" latinLnBrk="0" hangingPunct="1">
              <a:defRPr sz="2800" b="0" i="0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9850">
              <a:spcBef>
                <a:spcPts val="100"/>
              </a:spcBef>
            </a:pPr>
            <a:fld id="{81D60167-4931-47E6-BA6A-407CBD079E47}" type="slidenum">
              <a:rPr lang="en-US" spc="-50" smtClean="0">
                <a:solidFill>
                  <a:srgbClr val="FFFFFF"/>
                </a:solidFill>
              </a:rPr>
              <a:pPr marL="69850">
                <a:spcBef>
                  <a:spcPts val="100"/>
                </a:spcBef>
              </a:pPr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{03D81C82-CC18-473F-B1AC-E3B4EB0051A4}tf33968143_win32</Template>
  <TotalTime>1</TotalTime>
  <Words>1153</Words>
  <Application>Microsoft Office PowerPoint</Application>
  <PresentationFormat>Widescreen</PresentationFormat>
  <Paragraphs>283</Paragraphs>
  <Slides>52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Avenir Next LT Pro</vt:lpstr>
      <vt:lpstr>Calibri</vt:lpstr>
      <vt:lpstr>Tahoma</vt:lpstr>
      <vt:lpstr>Custom</vt:lpstr>
      <vt:lpstr>Basic  visualization using tableau</vt:lpstr>
      <vt:lpstr>TABLAEU   Why Visualize</vt:lpstr>
      <vt:lpstr>Why Visualize</vt:lpstr>
      <vt:lpstr>Why Visualize</vt:lpstr>
      <vt:lpstr>Why Visualize</vt:lpstr>
      <vt:lpstr>Why Visualize</vt:lpstr>
      <vt:lpstr>Why Visualize</vt:lpstr>
      <vt:lpstr>Tableau Workflow</vt:lpstr>
      <vt:lpstr>Connect</vt:lpstr>
      <vt:lpstr>Connect</vt:lpstr>
      <vt:lpstr>Data Sources Types</vt:lpstr>
      <vt:lpstr>Data Field</vt:lpstr>
      <vt:lpstr>Data Field</vt:lpstr>
      <vt:lpstr>Data Field</vt:lpstr>
      <vt:lpstr>Data Field</vt:lpstr>
      <vt:lpstr>Data Field</vt:lpstr>
      <vt:lpstr>Data Field</vt:lpstr>
      <vt:lpstr>Data Types</vt:lpstr>
      <vt:lpstr>Chart Types</vt:lpstr>
      <vt:lpstr>Chart Types</vt:lpstr>
      <vt:lpstr>Chart Types</vt:lpstr>
      <vt:lpstr>Chart Types</vt:lpstr>
      <vt:lpstr>Tableau Workspace</vt:lpstr>
      <vt:lpstr>Tableau Workspace</vt:lpstr>
      <vt:lpstr>Tableau Workspace</vt:lpstr>
      <vt:lpstr>Tableau Workspace</vt:lpstr>
      <vt:lpstr>Tableau Workspace</vt:lpstr>
      <vt:lpstr>Tableau Workspace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Visualization</vt:lpstr>
      <vt:lpstr>Dashboard</vt:lpstr>
      <vt:lpstr>Story</vt:lpstr>
      <vt:lpstr>Story</vt:lpstr>
      <vt:lpstr>Share     </vt:lpstr>
      <vt:lpstr>The power of communication</vt:lpstr>
      <vt:lpstr>Overcoming nervousness​</vt:lpstr>
      <vt:lpstr>Engaging the audience</vt:lpstr>
      <vt:lpstr>Selecting  visual aids</vt:lpstr>
      <vt:lpstr>Effective delivery techniques​</vt:lpstr>
      <vt:lpstr>Navigating Q&amp;A sessions</vt:lpstr>
      <vt:lpstr>Speaking impact​</vt:lpstr>
      <vt:lpstr>Dynamic delivery​</vt:lpstr>
      <vt:lpstr>Final tips &amp; takeaways​</vt:lpstr>
      <vt:lpstr>Speaking engagement metrics​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Paul, Anand</dc:creator>
  <cp:lastModifiedBy>Paul, Anand</cp:lastModifiedBy>
  <cp:revision>1</cp:revision>
  <dcterms:created xsi:type="dcterms:W3CDTF">2024-10-01T14:04:30Z</dcterms:created>
  <dcterms:modified xsi:type="dcterms:W3CDTF">2024-10-01T14:05:43Z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